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diagrams/colors1.xml" ContentType="application/vnd.openxmlformats-officedocument.drawingml.diagramColors+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diagrams/layout1.xml" ContentType="application/vnd.openxmlformats-officedocument.drawingml.diagramLayout+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1.xml" ContentType="application/vnd.openxmlformats-officedocument.drawingml.diagramData+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2"/>
  </p:notesMasterIdLst>
  <p:sldIdLst>
    <p:sldId id="256" r:id="rId2"/>
    <p:sldId id="258" r:id="rId3"/>
    <p:sldId id="259" r:id="rId4"/>
    <p:sldId id="326" r:id="rId5"/>
    <p:sldId id="327" r:id="rId6"/>
    <p:sldId id="328" r:id="rId7"/>
    <p:sldId id="265" r:id="rId8"/>
    <p:sldId id="270" r:id="rId9"/>
    <p:sldId id="313" r:id="rId10"/>
    <p:sldId id="315" r:id="rId11"/>
    <p:sldId id="311" r:id="rId12"/>
    <p:sldId id="317" r:id="rId13"/>
    <p:sldId id="312" r:id="rId14"/>
    <p:sldId id="272" r:id="rId15"/>
    <p:sldId id="298" r:id="rId16"/>
    <p:sldId id="281" r:id="rId17"/>
    <p:sldId id="318" r:id="rId18"/>
    <p:sldId id="319" r:id="rId19"/>
    <p:sldId id="320" r:id="rId20"/>
    <p:sldId id="321" r:id="rId21"/>
    <p:sldId id="322" r:id="rId22"/>
    <p:sldId id="323" r:id="rId23"/>
    <p:sldId id="324" r:id="rId24"/>
    <p:sldId id="325" r:id="rId25"/>
    <p:sldId id="305" r:id="rId26"/>
    <p:sldId id="307" r:id="rId27"/>
    <p:sldId id="308" r:id="rId28"/>
    <p:sldId id="309" r:id="rId29"/>
    <p:sldId id="304" r:id="rId30"/>
    <p:sldId id="303" r:id="rId3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66"/>
    <a:srgbClr val="FFFF99"/>
  </p:clrMru>
</p:presentationPr>
</file>

<file path=ppt/tableStyles.xml><?xml version="1.0" encoding="utf-8"?>
<a:tblStyleLst xmlns:a="http://schemas.openxmlformats.org/drawingml/2006/main" def="{5C22544A-7EE6-4342-B048-85BDC9FD1C3A}">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35758FB7-9AC5-4552-8A53-C91805E547FA}" styleName="Themed Style 1 - Accent 5">
    <a:tblBg>
      <a:fillRef idx="2">
        <a:schemeClr val="accent5"/>
      </a:fillRef>
      <a:effectRef idx="1">
        <a:schemeClr val="accent5"/>
      </a:effectRef>
    </a:tblBg>
    <a:wholeTbl>
      <a:tcTxStyle>
        <a:fontRef idx="minor">
          <a:scrgbClr r="0" g="0" b="0"/>
        </a:fontRef>
        <a:schemeClr val="dk1"/>
      </a:tcTxStyle>
      <a:tcStyle>
        <a:tcBdr>
          <a:left>
            <a:lnRef idx="1">
              <a:schemeClr val="accent5"/>
            </a:lnRef>
          </a:left>
          <a:right>
            <a:lnRef idx="1">
              <a:schemeClr val="accent5"/>
            </a:lnRef>
          </a:right>
          <a:top>
            <a:lnRef idx="1">
              <a:schemeClr val="accent5"/>
            </a:lnRef>
          </a:top>
          <a:bottom>
            <a:lnRef idx="1">
              <a:schemeClr val="accent5"/>
            </a:lnRef>
          </a:bottom>
          <a:insideH>
            <a:lnRef idx="1">
              <a:schemeClr val="accent5"/>
            </a:lnRef>
          </a:insideH>
          <a:insideV>
            <a:lnRef idx="1">
              <a:schemeClr val="accent5"/>
            </a:lnRef>
          </a:insideV>
        </a:tcBdr>
        <a:fill>
          <a:noFill/>
        </a:fill>
      </a:tcStyle>
    </a:wholeTbl>
    <a:band1H>
      <a:tcStyle>
        <a:tcBdr/>
        <a:fill>
          <a:solidFill>
            <a:schemeClr val="accent5">
              <a:alpha val="40000"/>
            </a:schemeClr>
          </a:solidFill>
        </a:fill>
      </a:tcStyle>
    </a:band1H>
    <a:band2H>
      <a:tcStyle>
        <a:tcBdr/>
      </a:tcStyle>
    </a:band2H>
    <a:band1V>
      <a:tcStyle>
        <a:tcBdr>
          <a:top>
            <a:lnRef idx="1">
              <a:schemeClr val="accent5"/>
            </a:lnRef>
          </a:top>
          <a:bottom>
            <a:lnRef idx="1">
              <a:schemeClr val="accent5"/>
            </a:lnRef>
          </a:bottom>
        </a:tcBdr>
        <a:fill>
          <a:solidFill>
            <a:schemeClr val="accent5">
              <a:alpha val="40000"/>
            </a:schemeClr>
          </a:solidFill>
        </a:fill>
      </a:tcStyle>
    </a:band1V>
    <a:band2V>
      <a:tcStyle>
        <a:tcBdr/>
      </a:tcStyle>
    </a:band2V>
    <a:lastCol>
      <a:tcTxStyle b="on"/>
      <a:tcStyle>
        <a:tcBdr>
          <a:left>
            <a:lnRef idx="2">
              <a:schemeClr val="accent5"/>
            </a:lnRef>
          </a:left>
          <a:right>
            <a:lnRef idx="1">
              <a:schemeClr val="accent5"/>
            </a:lnRef>
          </a:right>
          <a:top>
            <a:lnRef idx="1">
              <a:schemeClr val="accent5"/>
            </a:lnRef>
          </a:top>
          <a:bottom>
            <a:lnRef idx="1">
              <a:schemeClr val="accent5"/>
            </a:lnRef>
          </a:bottom>
          <a:insideH>
            <a:lnRef idx="1">
              <a:schemeClr val="accent5"/>
            </a:lnRef>
          </a:insideH>
          <a:insideV>
            <a:ln>
              <a:noFill/>
            </a:ln>
          </a:insideV>
        </a:tcBdr>
      </a:tcStyle>
    </a:lastCol>
    <a:firstCol>
      <a:tcTxStyle b="on"/>
      <a:tcStyle>
        <a:tcBdr>
          <a:left>
            <a:lnRef idx="1">
              <a:schemeClr val="accent5"/>
            </a:lnRef>
          </a:left>
          <a:right>
            <a:lnRef idx="2">
              <a:schemeClr val="accent5"/>
            </a:lnRef>
          </a:right>
          <a:top>
            <a:lnRef idx="1">
              <a:schemeClr val="accent5"/>
            </a:lnRef>
          </a:top>
          <a:bottom>
            <a:lnRef idx="1">
              <a:schemeClr val="accent5"/>
            </a:lnRef>
          </a:bottom>
          <a:insideH>
            <a:lnRef idx="1">
              <a:schemeClr val="accent5"/>
            </a:lnRef>
          </a:insideH>
          <a:insideV>
            <a:ln>
              <a:noFill/>
            </a:ln>
          </a:insideV>
        </a:tcBdr>
      </a:tcStyle>
    </a:firstCol>
    <a:lastRow>
      <a:tcTxStyle b="on"/>
      <a:tcStyle>
        <a:tcBdr>
          <a:left>
            <a:lnRef idx="1">
              <a:schemeClr val="accent5"/>
            </a:lnRef>
          </a:left>
          <a:right>
            <a:lnRef idx="1">
              <a:schemeClr val="accent5"/>
            </a:lnRef>
          </a:right>
          <a:top>
            <a:lnRef idx="2">
              <a:schemeClr val="accent5"/>
            </a:lnRef>
          </a:top>
          <a:bottom>
            <a:lnRef idx="2">
              <a:schemeClr val="accent5"/>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5"/>
            </a:lnRef>
          </a:left>
          <a:right>
            <a:lnRef idx="1">
              <a:schemeClr val="accent5"/>
            </a:lnRef>
          </a:right>
          <a:top>
            <a:lnRef idx="1">
              <a:schemeClr val="accent5"/>
            </a:lnRef>
          </a:top>
          <a:bottom>
            <a:lnRef idx="2">
              <a:schemeClr val="lt1"/>
            </a:lnRef>
          </a:bottom>
          <a:insideH>
            <a:ln>
              <a:noFill/>
            </a:ln>
          </a:insideH>
          <a:insideV>
            <a:ln>
              <a:noFill/>
            </a:ln>
          </a:insideV>
        </a:tcBdr>
        <a:fill>
          <a:solidFill>
            <a:schemeClr val="accent5"/>
          </a:solidFill>
        </a:fill>
      </a:tcStyle>
    </a:firstRow>
  </a:tblStyle>
  <a:tblStyle styleId="{08FB837D-C827-4EFA-A057-4D05807E0F7C}" styleName="Themed Style 1 - Accent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horzBarState="maximized">
    <p:restoredLeft sz="15620"/>
    <p:restoredTop sz="89947" autoAdjust="0"/>
  </p:normalViewPr>
  <p:slideViewPr>
    <p:cSldViewPr>
      <p:cViewPr varScale="1">
        <p:scale>
          <a:sx n="74" d="100"/>
          <a:sy n="74" d="100"/>
        </p:scale>
        <p:origin x="-396" y="-10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6B637329-4CBE-471F-8CDF-D937E16F240D}" type="doc">
      <dgm:prSet loTypeId="urn:microsoft.com/office/officeart/2005/8/layout/cycle2" loCatId="cycle" qsTypeId="urn:microsoft.com/office/officeart/2005/8/quickstyle/simple1" qsCatId="simple" csTypeId="urn:microsoft.com/office/officeart/2005/8/colors/accent1_2" csCatId="accent1" phldr="1"/>
      <dgm:spPr/>
      <dgm:t>
        <a:bodyPr/>
        <a:lstStyle/>
        <a:p>
          <a:endParaRPr lang="en-US"/>
        </a:p>
      </dgm:t>
    </dgm:pt>
    <dgm:pt modelId="{EA8D4AFC-A9ED-41FE-A593-64E98075464E}">
      <dgm:prSet phldrT="[Text]" custT="1"/>
      <dgm:spPr>
        <a:solidFill>
          <a:srgbClr val="92D050"/>
        </a:solidFill>
        <a:effectLst>
          <a:innerShdw blurRad="63500" dist="50800">
            <a:prstClr val="black">
              <a:alpha val="50000"/>
            </a:prstClr>
          </a:innerShdw>
        </a:effectLst>
      </dgm:spPr>
      <dgm:t>
        <a:bodyPr/>
        <a:lstStyle/>
        <a:p>
          <a:r>
            <a:rPr lang="en-US" sz="1600" b="1" dirty="0" smtClean="0">
              <a:solidFill>
                <a:schemeClr val="tx1"/>
              </a:solidFill>
            </a:rPr>
            <a:t>Concrete</a:t>
          </a:r>
        </a:p>
        <a:p>
          <a:r>
            <a:rPr lang="en-US" sz="1600" b="1" dirty="0" smtClean="0">
              <a:solidFill>
                <a:schemeClr val="tx1"/>
              </a:solidFill>
            </a:rPr>
            <a:t>Experience</a:t>
          </a:r>
          <a:endParaRPr lang="en-US" sz="1600" b="1" dirty="0">
            <a:solidFill>
              <a:schemeClr val="tx1"/>
            </a:solidFill>
          </a:endParaRPr>
        </a:p>
      </dgm:t>
    </dgm:pt>
    <dgm:pt modelId="{D8E6CD77-9D1F-440D-A060-C7E6AFDF0A73}" type="parTrans" cxnId="{1D96F690-729D-45B3-8779-141626182934}">
      <dgm:prSet/>
      <dgm:spPr/>
      <dgm:t>
        <a:bodyPr/>
        <a:lstStyle/>
        <a:p>
          <a:endParaRPr lang="en-US"/>
        </a:p>
      </dgm:t>
    </dgm:pt>
    <dgm:pt modelId="{999F1EE0-5AFA-4825-BACE-8BF078E11ED3}" type="sibTrans" cxnId="{1D96F690-729D-45B3-8779-141626182934}">
      <dgm:prSet custT="1"/>
      <dgm:spPr>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US" sz="1600"/>
        </a:p>
      </dgm:t>
    </dgm:pt>
    <dgm:pt modelId="{12B4D714-A924-4358-A799-47724A54A2E7}">
      <dgm:prSet phldrT="[Text]" custT="1"/>
      <dgm:spPr>
        <a:effectLst>
          <a:innerShdw blurRad="63500" dist="50800">
            <a:prstClr val="black">
              <a:alpha val="50000"/>
            </a:prstClr>
          </a:innerShdw>
        </a:effectLst>
      </dgm:spPr>
      <dgm:t>
        <a:bodyPr/>
        <a:lstStyle/>
        <a:p>
          <a:r>
            <a:rPr lang="en-US" sz="1600" b="1" dirty="0" smtClean="0">
              <a:solidFill>
                <a:schemeClr val="tx1"/>
              </a:solidFill>
            </a:rPr>
            <a:t>Reflective Observation</a:t>
          </a:r>
          <a:endParaRPr lang="en-US" sz="1600" b="1" dirty="0">
            <a:solidFill>
              <a:schemeClr val="tx1"/>
            </a:solidFill>
          </a:endParaRPr>
        </a:p>
      </dgm:t>
    </dgm:pt>
    <dgm:pt modelId="{FA2BA92F-7D4A-4E00-8F78-C0E4196CC3E8}" type="parTrans" cxnId="{5B9EF319-BBB2-46F2-875F-A8756913CAE8}">
      <dgm:prSet/>
      <dgm:spPr/>
      <dgm:t>
        <a:bodyPr/>
        <a:lstStyle/>
        <a:p>
          <a:endParaRPr lang="en-US"/>
        </a:p>
      </dgm:t>
    </dgm:pt>
    <dgm:pt modelId="{EA66B461-6101-4566-BB60-4BB74B1EAEF9}" type="sibTrans" cxnId="{5B9EF319-BBB2-46F2-875F-A8756913CAE8}">
      <dgm:prSet custT="1"/>
      <dgm:spPr>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US" sz="1600"/>
        </a:p>
      </dgm:t>
    </dgm:pt>
    <dgm:pt modelId="{22CEA4D4-B479-4129-9C3A-B894FF041B63}">
      <dgm:prSet phldrT="[Text]" custT="1"/>
      <dgm:spPr>
        <a:solidFill>
          <a:srgbClr val="FF0000"/>
        </a:solidFill>
        <a:effectLst>
          <a:innerShdw blurRad="63500" dist="50800">
            <a:prstClr val="black">
              <a:alpha val="50000"/>
            </a:prstClr>
          </a:innerShdw>
        </a:effectLst>
      </dgm:spPr>
      <dgm:t>
        <a:bodyPr/>
        <a:lstStyle/>
        <a:p>
          <a:r>
            <a:rPr lang="en-US" sz="1600" b="1" dirty="0" smtClean="0">
              <a:solidFill>
                <a:schemeClr val="tx1"/>
              </a:solidFill>
            </a:rPr>
            <a:t>Abstract Concept-</a:t>
          </a:r>
          <a:r>
            <a:rPr lang="en-US" sz="1600" b="1" dirty="0" err="1" smtClean="0">
              <a:solidFill>
                <a:schemeClr val="tx1"/>
              </a:solidFill>
            </a:rPr>
            <a:t>ualisation</a:t>
          </a:r>
          <a:endParaRPr lang="en-US" sz="1600" b="1" dirty="0">
            <a:solidFill>
              <a:schemeClr val="tx1"/>
            </a:solidFill>
          </a:endParaRPr>
        </a:p>
      </dgm:t>
    </dgm:pt>
    <dgm:pt modelId="{AA4076D3-D03E-4427-9357-3BE0DE920A23}" type="parTrans" cxnId="{6AA4A5D7-5732-4545-9B3D-36B92E2E1191}">
      <dgm:prSet/>
      <dgm:spPr/>
      <dgm:t>
        <a:bodyPr/>
        <a:lstStyle/>
        <a:p>
          <a:endParaRPr lang="en-US"/>
        </a:p>
      </dgm:t>
    </dgm:pt>
    <dgm:pt modelId="{5591D5AA-5F51-4F87-A411-BD64593D1947}" type="sibTrans" cxnId="{6AA4A5D7-5732-4545-9B3D-36B92E2E1191}">
      <dgm:prSet custT="1"/>
      <dgm:spPr>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US" sz="1600"/>
        </a:p>
      </dgm:t>
    </dgm:pt>
    <dgm:pt modelId="{C183B66C-4F96-4BF0-9B82-2218B354C5E7}">
      <dgm:prSet phldrT="[Text]" custT="1"/>
      <dgm:spPr>
        <a:solidFill>
          <a:srgbClr val="FFFF00"/>
        </a:solidFill>
        <a:effectLst>
          <a:innerShdw blurRad="63500" dist="50800">
            <a:prstClr val="black">
              <a:alpha val="50000"/>
            </a:prstClr>
          </a:innerShdw>
        </a:effectLst>
      </dgm:spPr>
      <dgm:t>
        <a:bodyPr/>
        <a:lstStyle/>
        <a:p>
          <a:r>
            <a:rPr lang="en-US" sz="1600" b="1" dirty="0" smtClean="0">
              <a:solidFill>
                <a:schemeClr val="tx1"/>
              </a:solidFill>
            </a:rPr>
            <a:t>Active </a:t>
          </a:r>
          <a:r>
            <a:rPr lang="en-US" sz="1600" b="1" dirty="0" err="1" smtClean="0">
              <a:solidFill>
                <a:schemeClr val="tx1"/>
              </a:solidFill>
            </a:rPr>
            <a:t>Experimenta-tion</a:t>
          </a:r>
          <a:endParaRPr lang="en-US" sz="1600" b="1" dirty="0">
            <a:solidFill>
              <a:schemeClr val="tx1"/>
            </a:solidFill>
          </a:endParaRPr>
        </a:p>
      </dgm:t>
    </dgm:pt>
    <dgm:pt modelId="{7350E690-03E1-4770-9F23-3E6D4F5343C0}" type="parTrans" cxnId="{019C3999-E99F-484F-8C88-36D1888370EE}">
      <dgm:prSet/>
      <dgm:spPr/>
      <dgm:t>
        <a:bodyPr/>
        <a:lstStyle/>
        <a:p>
          <a:endParaRPr lang="en-US"/>
        </a:p>
      </dgm:t>
    </dgm:pt>
    <dgm:pt modelId="{B7A8ED81-5AC3-44C3-BB55-B2D6951AD7EE}" type="sibTrans" cxnId="{019C3999-E99F-484F-8C88-36D1888370EE}">
      <dgm:prSet custT="1"/>
      <dgm:spPr>
        <a:solidFill>
          <a:schemeClr val="accent2"/>
        </a:solidFill>
        <a:ln>
          <a:noFill/>
        </a:ln>
        <a:effectLst>
          <a:outerShdw blurRad="44450" dist="27940" dir="5400000" algn="ctr">
            <a:srgbClr val="000000">
              <a:alpha val="32000"/>
            </a:srgbClr>
          </a:outerShdw>
        </a:effectLst>
        <a:scene3d>
          <a:camera prst="orthographicFront">
            <a:rot lat="0" lon="0" rev="0"/>
          </a:camera>
          <a:lightRig rig="balanced" dir="t">
            <a:rot lat="0" lon="0" rev="8700000"/>
          </a:lightRig>
        </a:scene3d>
        <a:sp3d>
          <a:bevelT w="190500" h="38100"/>
        </a:sp3d>
      </dgm:spPr>
      <dgm:t>
        <a:bodyPr/>
        <a:lstStyle/>
        <a:p>
          <a:endParaRPr lang="en-US" sz="1600"/>
        </a:p>
      </dgm:t>
    </dgm:pt>
    <dgm:pt modelId="{D8909889-1D09-42B8-B369-6C8CA468176C}" type="pres">
      <dgm:prSet presAssocID="{6B637329-4CBE-471F-8CDF-D937E16F240D}" presName="cycle" presStyleCnt="0">
        <dgm:presLayoutVars>
          <dgm:dir/>
          <dgm:resizeHandles val="exact"/>
        </dgm:presLayoutVars>
      </dgm:prSet>
      <dgm:spPr/>
      <dgm:t>
        <a:bodyPr/>
        <a:lstStyle/>
        <a:p>
          <a:endParaRPr lang="en-US"/>
        </a:p>
      </dgm:t>
    </dgm:pt>
    <dgm:pt modelId="{9C70A061-E976-40C5-A161-A8BB8B973CCA}" type="pres">
      <dgm:prSet presAssocID="{EA8D4AFC-A9ED-41FE-A593-64E98075464E}" presName="node" presStyleLbl="node1" presStyleIdx="0" presStyleCnt="4">
        <dgm:presLayoutVars>
          <dgm:bulletEnabled val="1"/>
        </dgm:presLayoutVars>
      </dgm:prSet>
      <dgm:spPr/>
      <dgm:t>
        <a:bodyPr/>
        <a:lstStyle/>
        <a:p>
          <a:endParaRPr lang="en-US"/>
        </a:p>
      </dgm:t>
    </dgm:pt>
    <dgm:pt modelId="{D45B3337-BAA3-4C77-88D2-7DF5C1D712B1}" type="pres">
      <dgm:prSet presAssocID="{999F1EE0-5AFA-4825-BACE-8BF078E11ED3}" presName="sibTrans" presStyleLbl="sibTrans2D1" presStyleIdx="0" presStyleCnt="4"/>
      <dgm:spPr/>
      <dgm:t>
        <a:bodyPr/>
        <a:lstStyle/>
        <a:p>
          <a:endParaRPr lang="en-US"/>
        </a:p>
      </dgm:t>
    </dgm:pt>
    <dgm:pt modelId="{51652762-3B26-4F2A-AD34-FFF66BA8F339}" type="pres">
      <dgm:prSet presAssocID="{999F1EE0-5AFA-4825-BACE-8BF078E11ED3}" presName="connectorText" presStyleLbl="sibTrans2D1" presStyleIdx="0" presStyleCnt="4"/>
      <dgm:spPr/>
      <dgm:t>
        <a:bodyPr/>
        <a:lstStyle/>
        <a:p>
          <a:endParaRPr lang="en-US"/>
        </a:p>
      </dgm:t>
    </dgm:pt>
    <dgm:pt modelId="{4FCC3142-4F85-40DD-9933-B8FDEF953F0D}" type="pres">
      <dgm:prSet presAssocID="{12B4D714-A924-4358-A799-47724A54A2E7}" presName="node" presStyleLbl="node1" presStyleIdx="1" presStyleCnt="4" custRadScaleRad="165613" custRadScaleInc="-4801">
        <dgm:presLayoutVars>
          <dgm:bulletEnabled val="1"/>
        </dgm:presLayoutVars>
      </dgm:prSet>
      <dgm:spPr/>
      <dgm:t>
        <a:bodyPr/>
        <a:lstStyle/>
        <a:p>
          <a:endParaRPr lang="en-US"/>
        </a:p>
      </dgm:t>
    </dgm:pt>
    <dgm:pt modelId="{61C34A4B-C485-4C4F-B29E-7D43D8112D3B}" type="pres">
      <dgm:prSet presAssocID="{EA66B461-6101-4566-BB60-4BB74B1EAEF9}" presName="sibTrans" presStyleLbl="sibTrans2D1" presStyleIdx="1" presStyleCnt="4"/>
      <dgm:spPr/>
      <dgm:t>
        <a:bodyPr/>
        <a:lstStyle/>
        <a:p>
          <a:endParaRPr lang="en-US"/>
        </a:p>
      </dgm:t>
    </dgm:pt>
    <dgm:pt modelId="{F2F621AF-110D-4C4E-BC89-84E749A9A1B4}" type="pres">
      <dgm:prSet presAssocID="{EA66B461-6101-4566-BB60-4BB74B1EAEF9}" presName="connectorText" presStyleLbl="sibTrans2D1" presStyleIdx="1" presStyleCnt="4"/>
      <dgm:spPr/>
      <dgm:t>
        <a:bodyPr/>
        <a:lstStyle/>
        <a:p>
          <a:endParaRPr lang="en-US"/>
        </a:p>
      </dgm:t>
    </dgm:pt>
    <dgm:pt modelId="{F6991D94-F49B-47C7-B67B-950E0222E480}" type="pres">
      <dgm:prSet presAssocID="{22CEA4D4-B479-4129-9C3A-B894FF041B63}" presName="node" presStyleLbl="node1" presStyleIdx="2" presStyleCnt="4">
        <dgm:presLayoutVars>
          <dgm:bulletEnabled val="1"/>
        </dgm:presLayoutVars>
      </dgm:prSet>
      <dgm:spPr/>
      <dgm:t>
        <a:bodyPr/>
        <a:lstStyle/>
        <a:p>
          <a:endParaRPr lang="en-US"/>
        </a:p>
      </dgm:t>
    </dgm:pt>
    <dgm:pt modelId="{D8B91740-F754-4A6E-BC95-AE08A9EDF416}" type="pres">
      <dgm:prSet presAssocID="{5591D5AA-5F51-4F87-A411-BD64593D1947}" presName="sibTrans" presStyleLbl="sibTrans2D1" presStyleIdx="2" presStyleCnt="4"/>
      <dgm:spPr/>
      <dgm:t>
        <a:bodyPr/>
        <a:lstStyle/>
        <a:p>
          <a:endParaRPr lang="en-US"/>
        </a:p>
      </dgm:t>
    </dgm:pt>
    <dgm:pt modelId="{3A6B1E2A-03FF-40B5-92C5-E44EAD8FBCF9}" type="pres">
      <dgm:prSet presAssocID="{5591D5AA-5F51-4F87-A411-BD64593D1947}" presName="connectorText" presStyleLbl="sibTrans2D1" presStyleIdx="2" presStyleCnt="4"/>
      <dgm:spPr/>
      <dgm:t>
        <a:bodyPr/>
        <a:lstStyle/>
        <a:p>
          <a:endParaRPr lang="en-US"/>
        </a:p>
      </dgm:t>
    </dgm:pt>
    <dgm:pt modelId="{21406EC7-D974-48AD-958E-4CF616AA403F}" type="pres">
      <dgm:prSet presAssocID="{C183B66C-4F96-4BF0-9B82-2218B354C5E7}" presName="node" presStyleLbl="node1" presStyleIdx="3" presStyleCnt="4" custRadScaleRad="153856" custRadScaleInc="1603">
        <dgm:presLayoutVars>
          <dgm:bulletEnabled val="1"/>
        </dgm:presLayoutVars>
      </dgm:prSet>
      <dgm:spPr/>
      <dgm:t>
        <a:bodyPr/>
        <a:lstStyle/>
        <a:p>
          <a:endParaRPr lang="en-US"/>
        </a:p>
      </dgm:t>
    </dgm:pt>
    <dgm:pt modelId="{9B4768B0-CF6F-44CB-B53D-D7A1A488FD5F}" type="pres">
      <dgm:prSet presAssocID="{B7A8ED81-5AC3-44C3-BB55-B2D6951AD7EE}" presName="sibTrans" presStyleLbl="sibTrans2D1" presStyleIdx="3" presStyleCnt="4"/>
      <dgm:spPr/>
      <dgm:t>
        <a:bodyPr/>
        <a:lstStyle/>
        <a:p>
          <a:endParaRPr lang="en-US"/>
        </a:p>
      </dgm:t>
    </dgm:pt>
    <dgm:pt modelId="{80FE614B-F660-4199-993E-9332F14E306E}" type="pres">
      <dgm:prSet presAssocID="{B7A8ED81-5AC3-44C3-BB55-B2D6951AD7EE}" presName="connectorText" presStyleLbl="sibTrans2D1" presStyleIdx="3" presStyleCnt="4"/>
      <dgm:spPr/>
      <dgm:t>
        <a:bodyPr/>
        <a:lstStyle/>
        <a:p>
          <a:endParaRPr lang="en-US"/>
        </a:p>
      </dgm:t>
    </dgm:pt>
  </dgm:ptLst>
  <dgm:cxnLst>
    <dgm:cxn modelId="{F4E5DA06-4430-491A-ADF3-44B046740E5B}" type="presOf" srcId="{12B4D714-A924-4358-A799-47724A54A2E7}" destId="{4FCC3142-4F85-40DD-9933-B8FDEF953F0D}" srcOrd="0" destOrd="0" presId="urn:microsoft.com/office/officeart/2005/8/layout/cycle2"/>
    <dgm:cxn modelId="{45A6BEA1-C819-40C4-95E2-F0F84A570C8C}" type="presOf" srcId="{B7A8ED81-5AC3-44C3-BB55-B2D6951AD7EE}" destId="{9B4768B0-CF6F-44CB-B53D-D7A1A488FD5F}" srcOrd="0" destOrd="0" presId="urn:microsoft.com/office/officeart/2005/8/layout/cycle2"/>
    <dgm:cxn modelId="{1D837A90-2AE0-4DFA-BB5A-4B8BE0859185}" type="presOf" srcId="{5591D5AA-5F51-4F87-A411-BD64593D1947}" destId="{3A6B1E2A-03FF-40B5-92C5-E44EAD8FBCF9}" srcOrd="1" destOrd="0" presId="urn:microsoft.com/office/officeart/2005/8/layout/cycle2"/>
    <dgm:cxn modelId="{47F55532-C1BA-48B0-B709-1A59B0AEBC96}" type="presOf" srcId="{5591D5AA-5F51-4F87-A411-BD64593D1947}" destId="{D8B91740-F754-4A6E-BC95-AE08A9EDF416}" srcOrd="0" destOrd="0" presId="urn:microsoft.com/office/officeart/2005/8/layout/cycle2"/>
    <dgm:cxn modelId="{BB4B9F96-83B1-475B-9AA2-2D1DFB0EE137}" type="presOf" srcId="{6B637329-4CBE-471F-8CDF-D937E16F240D}" destId="{D8909889-1D09-42B8-B369-6C8CA468176C}" srcOrd="0" destOrd="0" presId="urn:microsoft.com/office/officeart/2005/8/layout/cycle2"/>
    <dgm:cxn modelId="{C1EA3A81-8EFA-415D-A0E6-D6E62181FFA1}" type="presOf" srcId="{22CEA4D4-B479-4129-9C3A-B894FF041B63}" destId="{F6991D94-F49B-47C7-B67B-950E0222E480}" srcOrd="0" destOrd="0" presId="urn:microsoft.com/office/officeart/2005/8/layout/cycle2"/>
    <dgm:cxn modelId="{AE78B56C-AE06-4E3F-8A65-9D66FE611E67}" type="presOf" srcId="{C183B66C-4F96-4BF0-9B82-2218B354C5E7}" destId="{21406EC7-D974-48AD-958E-4CF616AA403F}" srcOrd="0" destOrd="0" presId="urn:microsoft.com/office/officeart/2005/8/layout/cycle2"/>
    <dgm:cxn modelId="{0D8A822A-31D5-4319-A63D-EE179D6A3347}" type="presOf" srcId="{EA8D4AFC-A9ED-41FE-A593-64E98075464E}" destId="{9C70A061-E976-40C5-A161-A8BB8B973CCA}" srcOrd="0" destOrd="0" presId="urn:microsoft.com/office/officeart/2005/8/layout/cycle2"/>
    <dgm:cxn modelId="{019C3999-E99F-484F-8C88-36D1888370EE}" srcId="{6B637329-4CBE-471F-8CDF-D937E16F240D}" destId="{C183B66C-4F96-4BF0-9B82-2218B354C5E7}" srcOrd="3" destOrd="0" parTransId="{7350E690-03E1-4770-9F23-3E6D4F5343C0}" sibTransId="{B7A8ED81-5AC3-44C3-BB55-B2D6951AD7EE}"/>
    <dgm:cxn modelId="{6EE97A3F-98E8-416F-88F2-BD1D8D1E29CC}" type="presOf" srcId="{EA66B461-6101-4566-BB60-4BB74B1EAEF9}" destId="{61C34A4B-C485-4C4F-B29E-7D43D8112D3B}" srcOrd="0" destOrd="0" presId="urn:microsoft.com/office/officeart/2005/8/layout/cycle2"/>
    <dgm:cxn modelId="{7FA2CF10-FB0A-4D1E-9ED4-D904A5FA86ED}" type="presOf" srcId="{B7A8ED81-5AC3-44C3-BB55-B2D6951AD7EE}" destId="{80FE614B-F660-4199-993E-9332F14E306E}" srcOrd="1" destOrd="0" presId="urn:microsoft.com/office/officeart/2005/8/layout/cycle2"/>
    <dgm:cxn modelId="{1D96F690-729D-45B3-8779-141626182934}" srcId="{6B637329-4CBE-471F-8CDF-D937E16F240D}" destId="{EA8D4AFC-A9ED-41FE-A593-64E98075464E}" srcOrd="0" destOrd="0" parTransId="{D8E6CD77-9D1F-440D-A060-C7E6AFDF0A73}" sibTransId="{999F1EE0-5AFA-4825-BACE-8BF078E11ED3}"/>
    <dgm:cxn modelId="{D2AFAEE1-B266-4537-87E3-2A8D8D18CE45}" type="presOf" srcId="{999F1EE0-5AFA-4825-BACE-8BF078E11ED3}" destId="{51652762-3B26-4F2A-AD34-FFF66BA8F339}" srcOrd="1" destOrd="0" presId="urn:microsoft.com/office/officeart/2005/8/layout/cycle2"/>
    <dgm:cxn modelId="{5B9EF319-BBB2-46F2-875F-A8756913CAE8}" srcId="{6B637329-4CBE-471F-8CDF-D937E16F240D}" destId="{12B4D714-A924-4358-A799-47724A54A2E7}" srcOrd="1" destOrd="0" parTransId="{FA2BA92F-7D4A-4E00-8F78-C0E4196CC3E8}" sibTransId="{EA66B461-6101-4566-BB60-4BB74B1EAEF9}"/>
    <dgm:cxn modelId="{4955D4DB-E000-4BE4-8118-8A6904771FF1}" type="presOf" srcId="{EA66B461-6101-4566-BB60-4BB74B1EAEF9}" destId="{F2F621AF-110D-4C4E-BC89-84E749A9A1B4}" srcOrd="1" destOrd="0" presId="urn:microsoft.com/office/officeart/2005/8/layout/cycle2"/>
    <dgm:cxn modelId="{6AA4A5D7-5732-4545-9B3D-36B92E2E1191}" srcId="{6B637329-4CBE-471F-8CDF-D937E16F240D}" destId="{22CEA4D4-B479-4129-9C3A-B894FF041B63}" srcOrd="2" destOrd="0" parTransId="{AA4076D3-D03E-4427-9357-3BE0DE920A23}" sibTransId="{5591D5AA-5F51-4F87-A411-BD64593D1947}"/>
    <dgm:cxn modelId="{C5041D07-0783-42CD-9DB1-5B82FD1BE81E}" type="presOf" srcId="{999F1EE0-5AFA-4825-BACE-8BF078E11ED3}" destId="{D45B3337-BAA3-4C77-88D2-7DF5C1D712B1}" srcOrd="0" destOrd="0" presId="urn:microsoft.com/office/officeart/2005/8/layout/cycle2"/>
    <dgm:cxn modelId="{00A758A8-2BDB-41B9-9C7B-6CE8A76EE676}" type="presParOf" srcId="{D8909889-1D09-42B8-B369-6C8CA468176C}" destId="{9C70A061-E976-40C5-A161-A8BB8B973CCA}" srcOrd="0" destOrd="0" presId="urn:microsoft.com/office/officeart/2005/8/layout/cycle2"/>
    <dgm:cxn modelId="{9B65266A-2759-4671-B28A-EA029BFE018B}" type="presParOf" srcId="{D8909889-1D09-42B8-B369-6C8CA468176C}" destId="{D45B3337-BAA3-4C77-88D2-7DF5C1D712B1}" srcOrd="1" destOrd="0" presId="urn:microsoft.com/office/officeart/2005/8/layout/cycle2"/>
    <dgm:cxn modelId="{64961427-4EEF-496D-B95D-C013C8864D0F}" type="presParOf" srcId="{D45B3337-BAA3-4C77-88D2-7DF5C1D712B1}" destId="{51652762-3B26-4F2A-AD34-FFF66BA8F339}" srcOrd="0" destOrd="0" presId="urn:microsoft.com/office/officeart/2005/8/layout/cycle2"/>
    <dgm:cxn modelId="{722897F0-1E45-4D6A-AEA7-67E997C4DFB7}" type="presParOf" srcId="{D8909889-1D09-42B8-B369-6C8CA468176C}" destId="{4FCC3142-4F85-40DD-9933-B8FDEF953F0D}" srcOrd="2" destOrd="0" presId="urn:microsoft.com/office/officeart/2005/8/layout/cycle2"/>
    <dgm:cxn modelId="{728DB718-75C9-4318-A376-8D11DD5D4C52}" type="presParOf" srcId="{D8909889-1D09-42B8-B369-6C8CA468176C}" destId="{61C34A4B-C485-4C4F-B29E-7D43D8112D3B}" srcOrd="3" destOrd="0" presId="urn:microsoft.com/office/officeart/2005/8/layout/cycle2"/>
    <dgm:cxn modelId="{9B1AA62F-EC8A-4353-8A2B-92B8D6FD5B2C}" type="presParOf" srcId="{61C34A4B-C485-4C4F-B29E-7D43D8112D3B}" destId="{F2F621AF-110D-4C4E-BC89-84E749A9A1B4}" srcOrd="0" destOrd="0" presId="urn:microsoft.com/office/officeart/2005/8/layout/cycle2"/>
    <dgm:cxn modelId="{DD830D61-0B3E-4540-B031-882EF094D1B8}" type="presParOf" srcId="{D8909889-1D09-42B8-B369-6C8CA468176C}" destId="{F6991D94-F49B-47C7-B67B-950E0222E480}" srcOrd="4" destOrd="0" presId="urn:microsoft.com/office/officeart/2005/8/layout/cycle2"/>
    <dgm:cxn modelId="{CD6781A3-3E5B-48E5-A60E-E5A7B413FDBB}" type="presParOf" srcId="{D8909889-1D09-42B8-B369-6C8CA468176C}" destId="{D8B91740-F754-4A6E-BC95-AE08A9EDF416}" srcOrd="5" destOrd="0" presId="urn:microsoft.com/office/officeart/2005/8/layout/cycle2"/>
    <dgm:cxn modelId="{CACE7A36-6731-44C8-AF83-120D42DC6553}" type="presParOf" srcId="{D8B91740-F754-4A6E-BC95-AE08A9EDF416}" destId="{3A6B1E2A-03FF-40B5-92C5-E44EAD8FBCF9}" srcOrd="0" destOrd="0" presId="urn:microsoft.com/office/officeart/2005/8/layout/cycle2"/>
    <dgm:cxn modelId="{5AC87BC4-5E4A-46F4-9148-5C65A6779507}" type="presParOf" srcId="{D8909889-1D09-42B8-B369-6C8CA468176C}" destId="{21406EC7-D974-48AD-958E-4CF616AA403F}" srcOrd="6" destOrd="0" presId="urn:microsoft.com/office/officeart/2005/8/layout/cycle2"/>
    <dgm:cxn modelId="{8D58B8BD-E7AF-49B5-9720-640C72BE6D61}" type="presParOf" srcId="{D8909889-1D09-42B8-B369-6C8CA468176C}" destId="{9B4768B0-CF6F-44CB-B53D-D7A1A488FD5F}" srcOrd="7" destOrd="0" presId="urn:microsoft.com/office/officeart/2005/8/layout/cycle2"/>
    <dgm:cxn modelId="{59B5B458-00CB-4744-A729-A21A22240F84}" type="presParOf" srcId="{9B4768B0-CF6F-44CB-B53D-D7A1A488FD5F}" destId="{80FE614B-F660-4199-993E-9332F14E306E}" srcOrd="0" destOrd="0" presId="urn:microsoft.com/office/officeart/2005/8/layout/cycle2"/>
  </dgm:cxnLst>
  <dgm:bg>
    <a:solidFill>
      <a:schemeClr val="bg1"/>
    </a:solidFill>
  </dgm:bg>
  <dgm:whole/>
</dgm:dataModel>
</file>

<file path=ppt/diagrams/layout1.xml><?xml version="1.0" encoding="utf-8"?>
<dgm:layoutDef xmlns:dgm="http://schemas.openxmlformats.org/drawingml/2006/diagram" xmlns:a="http://schemas.openxmlformats.org/drawingml/2006/main" uniqueId="urn:microsoft.com/office/officeart/2005/8/layout/cycle2">
  <dgm:title val=""/>
  <dgm:desc val=""/>
  <dgm:catLst>
    <dgm:cat type="cycle" pri="1000"/>
    <dgm:cat type="convert" pri="10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 modelId="3"/>
      </dgm:ptLst>
      <dgm:cxnLst>
        <dgm:cxn modelId="4" srcId="0" destId="1" srcOrd="0" destOrd="0"/>
        <dgm:cxn modelId="5" srcId="0" destId="2" srcOrd="1" destOrd="0"/>
        <dgm:cxn modelId="6" srcId="0" destId="3" srcOrd="2"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ycle">
    <dgm:varLst>
      <dgm:dir/>
      <dgm:resizeHandles val="exact"/>
    </dgm:varLst>
    <dgm:choose name="Name0">
      <dgm:if name="Name1" func="var" arg="dir" op="equ" val="norm">
        <dgm:choose name="Name2">
          <dgm:if name="Name3" axis="ch" ptType="node" func="cnt" op="gt" val="2">
            <dgm:alg type="cycle">
              <dgm:param type="stAng" val="0"/>
              <dgm:param type="spanAng" val="360"/>
            </dgm:alg>
          </dgm:if>
          <dgm:else name="Name4">
            <dgm:alg type="cycle">
              <dgm:param type="stAng" val="-90"/>
              <dgm:param type="spanAng" val="360"/>
            </dgm:alg>
          </dgm:else>
        </dgm:choose>
      </dgm:if>
      <dgm:else name="Name5">
        <dgm:choose name="Name6">
          <dgm:if name="Name7" axis="ch" ptType="node" func="cnt" op="gt" val="2">
            <dgm:alg type="cycle">
              <dgm:param type="stAng" val="0"/>
              <dgm:param type="spanAng" val="-360"/>
            </dgm:alg>
          </dgm:if>
          <dgm:else name="Name8">
            <dgm:alg type="cycle">
              <dgm:param type="stAng" val="90"/>
              <dgm:param type="spanAng" val="-360"/>
            </dgm:alg>
          </dgm:else>
        </dgm:choose>
      </dgm:else>
    </dgm:choose>
    <dgm:shape xmlns:r="http://schemas.openxmlformats.org/officeDocument/2006/relationships" r:blip="">
      <dgm:adjLst/>
    </dgm:shape>
    <dgm:presOf/>
    <dgm:constrLst>
      <dgm:constr type="w" for="ch" ptType="node" refType="w"/>
      <dgm:constr type="w" for="ch" ptType="sibTrans" refType="w" refFor="ch" refPtType="node" op="equ" fact="0.25"/>
      <dgm:constr type="sibSp" refType="w" refFor="ch" refPtType="node" fact="0.5"/>
      <dgm:constr type="primFontSz" for="ch" ptType="node" op="equ" val="65"/>
      <dgm:constr type="primFontSz" for="des" forName="connectorText" op="equ" val="55"/>
      <dgm:constr type="primFontSz" for="des" forName="connectorText" refType="primFontSz" refFor="ch" refPtType="node" op="lte" fact="0.8"/>
    </dgm:constrLst>
    <dgm:ruleLst/>
    <dgm:forEach name="nodesForEach" axis="ch" ptType="node">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lMarg" refType="primFontSz" fact="0.1"/>
          <dgm:constr type="rMarg" refType="primFontSz" fact="0.1"/>
          <dgm:constr type="tMarg" refType="primFontSz" fact="0.1"/>
          <dgm:constr type="bMarg" refType="primFontSz" fact="0.1"/>
        </dgm:constrLst>
        <dgm:ruleLst>
          <dgm:rule type="primFontSz" val="5" fact="NaN" max="NaN"/>
        </dgm:ruleLst>
      </dgm:layoutNode>
      <dgm:choose name="Name9">
        <dgm:if name="Name10" axis="par ch" ptType="doc node" func="cnt" op="gt" val="1">
          <dgm:forEach name="sibTransForEach" axis="followSib" ptType="sibTrans" hideLastTrans="0" cnt="1">
            <dgm:layoutNode name="sibTrans">
              <dgm:choose name="Name11">
                <dgm:if name="Name12" axis="par ch" ptType="doc node" func="cnt" op="lt" val="3">
                  <dgm:alg type="conn">
                    <dgm:param type="begPts" val="radial"/>
                    <dgm:param type="endPts" val="radial"/>
                  </dgm:alg>
                </dgm:if>
                <dgm:else name="Name13">
                  <dgm:alg type="conn">
                    <dgm:param type="begPts" val="auto"/>
                    <dgm:param type="endPts" val="auto"/>
                  </dgm:alg>
                </dgm:else>
              </dgm:choose>
              <dgm:shape xmlns:r="http://schemas.openxmlformats.org/officeDocument/2006/relationships" type="conn" r:blip="">
                <dgm:adjLst/>
              </dgm:shape>
              <dgm:presOf axis="self"/>
              <dgm:constrLst>
                <dgm:constr type="h" refType="w" fact="1.35"/>
                <dgm:constr type="connDist"/>
                <dgm:constr type="w" for="ch" refType="connDist" fact="0.45"/>
                <dgm:constr type="h" for="ch" refType="h"/>
              </dgm:constrLst>
              <dgm:ruleLst/>
              <dgm:layoutNode name="connectorText">
                <dgm:alg type="tx">
                  <dgm:param type="autoTxRot" val="grav"/>
                </dgm:alg>
                <dgm:shape xmlns:r="http://schemas.openxmlformats.org/officeDocument/2006/relationships" type="conn" r:blip="" hideGeom="1">
                  <dgm:adjLst/>
                </dgm:shape>
                <dgm:presOf axis="self"/>
                <dgm:constrLst>
                  <dgm:constr type="lMarg"/>
                  <dgm:constr type="rMarg"/>
                  <dgm:constr type="tMarg"/>
                  <dgm:constr type="bMarg"/>
                </dgm:constrLst>
                <dgm:ruleLst>
                  <dgm:rule type="primFontSz" val="5" fact="NaN" max="NaN"/>
                </dgm:ruleLst>
              </dgm:layoutNode>
            </dgm:layoutNode>
          </dgm:forEach>
        </dgm:if>
        <dgm:else name="Name14"/>
      </dgm:choose>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04EDED5-B903-4569-B82E-01640DA2168B}" type="datetimeFigureOut">
              <a:rPr lang="en-US" smtClean="0"/>
              <a:pPr/>
              <a:t>7/24/2009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DC65C03-8DB3-4541-A0B0-141891447B0B}"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www.newfoundations.com/GALLERY/Gallery.html"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learningandteaching.info/learning/converge.htm" TargetMode="External"/><Relationship Id="rId2" Type="http://schemas.openxmlformats.org/officeDocument/2006/relationships/slide" Target="../slides/slide11.xml"/><Relationship Id="rId1" Type="http://schemas.openxmlformats.org/officeDocument/2006/relationships/notesMaster" Target="../notesMasters/notesMaster1.xml"/><Relationship Id="rId6" Type="http://schemas.openxmlformats.org/officeDocument/2006/relationships/hyperlink" Target="http://www.learningandteaching.info/learning/experience.htm" TargetMode="External"/><Relationship Id="rId5" Type="http://schemas.openxmlformats.org/officeDocument/2006/relationships/hyperlink" Target="http://www.learningandteaching.info/learning/assimacc.htm" TargetMode="External"/><Relationship Id="rId4" Type="http://schemas.openxmlformats.org/officeDocument/2006/relationships/hyperlink" Target="http://www.learningandteaching.info/learning/referenc.htm"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7500" lnSpcReduction="20000"/>
          </a:bodyPr>
          <a:lstStyle/>
          <a:p>
            <a:r>
              <a:rPr lang="en-US" b="1" dirty="0" smtClean="0"/>
              <a:t>The Educational Theory of Plato</a:t>
            </a:r>
            <a:r>
              <a:rPr lang="en-US" dirty="0" smtClean="0"/>
              <a:t> </a:t>
            </a:r>
            <a:br>
              <a:rPr lang="en-US" dirty="0" smtClean="0"/>
            </a:br>
            <a:r>
              <a:rPr lang="en-US" dirty="0" smtClean="0"/>
              <a:t>Analyst: M. F. de Tal</a:t>
            </a:r>
          </a:p>
          <a:p>
            <a:r>
              <a:rPr lang="en-US" b="1" dirty="0" smtClean="0">
                <a:hlinkClick r:id="rId3" action="ppaction://hlinkfile"/>
              </a:rPr>
              <a:t>RETURN</a:t>
            </a:r>
            <a:r>
              <a:rPr lang="en-US" dirty="0" smtClean="0"/>
              <a:t> </a:t>
            </a:r>
            <a:br>
              <a:rPr lang="en-US" dirty="0" smtClean="0"/>
            </a:br>
            <a:r>
              <a:rPr lang="en-US" dirty="0" smtClean="0"/>
              <a:t>2/26/01</a:t>
            </a:r>
          </a:p>
          <a:p>
            <a:r>
              <a:rPr lang="en-US" b="1" dirty="0" smtClean="0"/>
              <a:t>1. Theory of Value </a:t>
            </a:r>
            <a:r>
              <a:rPr lang="en-US" dirty="0" smtClean="0"/>
              <a:t>What knowledge and skills are worthwhile learning? What are the goals of education?</a:t>
            </a:r>
          </a:p>
          <a:p>
            <a:r>
              <a:rPr lang="en-US" dirty="0" smtClean="0"/>
              <a:t>A172 Basic reading, writing, math computation, music, gymnastics A173 Math, Logic, physical training A173 vocational A173 common sense A173-74 ethics, politics, economics A172 aesthetic appreciation B72 knowledge of the good B88 harmonious order of the world B69 Virtues: temperance, courage, wisdom and justice</a:t>
            </a:r>
          </a:p>
          <a:p>
            <a:r>
              <a:rPr lang="en-US" b="1" dirty="0" smtClean="0"/>
              <a:t>2. Theory of Knowledge:</a:t>
            </a:r>
            <a:r>
              <a:rPr lang="en-US" dirty="0" smtClean="0"/>
              <a:t> What is knowledge? How is it different from belief? What is a mistake? A lie?</a:t>
            </a:r>
          </a:p>
          <a:p>
            <a:r>
              <a:rPr lang="en-US" dirty="0" smtClean="0"/>
              <a:t>B53 most real B55 "The Cavell B54 "Divided Line" B60 what really is B56 degree of certainty but not absolute B55 ways of looking at the same thing.</a:t>
            </a:r>
          </a:p>
          <a:p>
            <a:r>
              <a:rPr lang="en-US" b="1" dirty="0" smtClean="0"/>
              <a:t>3. Theory of Human Nature:</a:t>
            </a:r>
            <a:r>
              <a:rPr lang="en-US" dirty="0" smtClean="0"/>
              <a:t> What is a human being? How does it differ from other species? What are the limits of human potential?</a:t>
            </a:r>
          </a:p>
          <a:p>
            <a:r>
              <a:rPr lang="en-US" dirty="0" smtClean="0"/>
              <a:t>B63 soul, 3 parts: goal value, towards action, desire for things B69 Virtues: temperance, courage, wisdom and justice A174 speculative, inquisitive, and aggressive B64 man's inability to reach potential</a:t>
            </a:r>
          </a:p>
          <a:p>
            <a:r>
              <a:rPr lang="en-US" b="1" dirty="0" smtClean="0"/>
              <a:t>4. Theory of Learning</a:t>
            </a:r>
            <a:r>
              <a:rPr lang="en-US" dirty="0" smtClean="0"/>
              <a:t>: What is learning? How are skills and knowledge acquired?</a:t>
            </a:r>
          </a:p>
          <a:p>
            <a:r>
              <a:rPr lang="en-US" dirty="0" smtClean="0"/>
              <a:t>A174 sequence of learning C258 do not force C258 lessons in form of play</a:t>
            </a:r>
          </a:p>
          <a:p>
            <a:r>
              <a:rPr lang="en-US" b="1" dirty="0" smtClean="0"/>
              <a:t>5. Theory of Transmission:</a:t>
            </a:r>
            <a:r>
              <a:rPr lang="en-US" dirty="0" smtClean="0"/>
              <a:t> Who is to teach? By what methods? What will the curriculum be?</a:t>
            </a:r>
          </a:p>
          <a:p>
            <a:r>
              <a:rPr lang="en-US" dirty="0" smtClean="0"/>
              <a:t>B53 Those that have been educated "return to cave"</a:t>
            </a:r>
          </a:p>
          <a:p>
            <a:r>
              <a:rPr lang="en-US" dirty="0" smtClean="0"/>
              <a:t>A172-73 Levels l .primary - basic reading, writing, math computation, music, gymnastics 2. Secondary-Physical training 3. Higher-values, ethics, commonalities C243-250 Geometry, solid geometry, harmonics, Dialectic C250 7-17 or 18 Primary, 17 or 18 to 20 Secondary, After 2-3 years</a:t>
            </a:r>
          </a:p>
          <a:p>
            <a:r>
              <a:rPr lang="en-US" dirty="0" smtClean="0"/>
              <a:t>Higher, over 50 Dialectic B67 censorship of literature</a:t>
            </a:r>
          </a:p>
          <a:p>
            <a:r>
              <a:rPr lang="en-US" b="1" dirty="0" smtClean="0"/>
              <a:t>6. Theory of Society:</a:t>
            </a:r>
            <a:r>
              <a:rPr lang="en-US" dirty="0" smtClean="0"/>
              <a:t> What is society? What institutions are involved in the educational process?</a:t>
            </a:r>
          </a:p>
          <a:p>
            <a:r>
              <a:rPr lang="en-US" dirty="0" smtClean="0"/>
              <a:t>B70 satisfy men's needs B69 justice characterizes good society</a:t>
            </a:r>
          </a:p>
          <a:p>
            <a:r>
              <a:rPr lang="en-US" b="1" dirty="0" smtClean="0"/>
              <a:t>7. Theory of Opportunity</a:t>
            </a:r>
            <a:r>
              <a:rPr lang="en-US" dirty="0" smtClean="0"/>
              <a:t>: Who is to be educated? Who is to be schooled?</a:t>
            </a:r>
          </a:p>
          <a:p>
            <a:r>
              <a:rPr lang="en-US" dirty="0" smtClean="0"/>
              <a:t>A172 Primary- all citizens C144 includes women A173 Secondary- civil servants, future soldiers A174 Higher-rulers A174 Dialectic. philosophers</a:t>
            </a:r>
          </a:p>
          <a:p>
            <a:r>
              <a:rPr lang="en-US" b="1" dirty="0" smtClean="0"/>
              <a:t>8. Theory of Consensus:</a:t>
            </a:r>
            <a:r>
              <a:rPr lang="en-US" dirty="0" smtClean="0"/>
              <a:t> Why do people disagree? How is consensus achieved? Whose opinion takes precedence?</a:t>
            </a:r>
          </a:p>
          <a:p>
            <a:r>
              <a:rPr lang="en-US" dirty="0" smtClean="0"/>
              <a:t>B53 different view of reality B71-72 lower elements usurp role of higher </a:t>
            </a:r>
          </a:p>
          <a:p>
            <a:endParaRPr lang="en-US" dirty="0" smtClean="0"/>
          </a:p>
          <a:p>
            <a:r>
              <a:rPr lang="en-US" dirty="0" smtClean="0"/>
              <a:t>OECD (organization for economic corporation and development) UNESCO (United nations educational</a:t>
            </a:r>
            <a:r>
              <a:rPr lang="en-US" baseline="0" dirty="0" smtClean="0"/>
              <a:t> </a:t>
            </a:r>
            <a:r>
              <a:rPr lang="en-US" baseline="0" dirty="0" err="1" smtClean="0"/>
              <a:t>scientefic</a:t>
            </a:r>
            <a:r>
              <a:rPr lang="en-US" baseline="0" dirty="0" smtClean="0"/>
              <a:t> cultural </a:t>
            </a:r>
            <a:r>
              <a:rPr lang="en-US" baseline="0" dirty="0" smtClean="0"/>
              <a:t>organization)</a:t>
            </a:r>
            <a:endParaRPr lang="en-US" dirty="0"/>
          </a:p>
        </p:txBody>
      </p:sp>
      <p:sp>
        <p:nvSpPr>
          <p:cNvPr id="4" name="Slide Number Placeholder 3"/>
          <p:cNvSpPr>
            <a:spLocks noGrp="1"/>
          </p:cNvSpPr>
          <p:nvPr>
            <p:ph type="sldNum" sz="quarter" idx="10"/>
          </p:nvPr>
        </p:nvSpPr>
        <p:spPr/>
        <p:txBody>
          <a:bodyPr/>
          <a:lstStyle/>
          <a:p>
            <a:fld id="{2DC65C03-8DB3-4541-A0B0-141891447B0B}" type="slidenum">
              <a:rPr lang="en-US" smtClean="0"/>
              <a:pPr/>
              <a:t>4</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Problem-based learning (PBL) is focused experiential learning organized around the investigation and resolution of messy, real-world problems.</a:t>
            </a:r>
          </a:p>
          <a:p>
            <a:r>
              <a:rPr lang="en-US" sz="1200" dirty="0" smtClean="0"/>
              <a:t>PBL engages students as stakeholders immersed in a messy, ill-structured, problematic situation.</a:t>
            </a:r>
          </a:p>
          <a:p>
            <a:r>
              <a:rPr lang="en-US" sz="1200" dirty="0" smtClean="0"/>
              <a:t>PBL organizes curriculum around this holistic problem, enabling student learning in relevant and connected ways.</a:t>
            </a:r>
          </a:p>
          <a:p>
            <a:r>
              <a:rPr lang="en-US" sz="1200" dirty="0" smtClean="0"/>
              <a:t>PBL creates a learning environment in which teachers coach student</a:t>
            </a:r>
            <a:br>
              <a:rPr lang="en-US" sz="1200" dirty="0" smtClean="0"/>
            </a:br>
            <a:r>
              <a:rPr lang="en-US" sz="1200" dirty="0" smtClean="0"/>
              <a:t>thinking and guide student inquiry, facilitating learning toward deeper</a:t>
            </a:r>
            <a:br>
              <a:rPr lang="en-US" sz="1200" dirty="0" smtClean="0"/>
            </a:br>
            <a:r>
              <a:rPr lang="en-US" sz="1200" dirty="0" smtClean="0"/>
              <a:t>levels of understanding while entering the inquiry as a co-investigator.</a:t>
            </a:r>
          </a:p>
          <a:p>
            <a:endParaRPr lang="en-US" dirty="0"/>
          </a:p>
        </p:txBody>
      </p:sp>
      <p:sp>
        <p:nvSpPr>
          <p:cNvPr id="4" name="Slide Number Placeholder 3"/>
          <p:cNvSpPr>
            <a:spLocks noGrp="1"/>
          </p:cNvSpPr>
          <p:nvPr>
            <p:ph type="sldNum" sz="quarter" idx="10"/>
          </p:nvPr>
        </p:nvSpPr>
        <p:spPr/>
        <p:txBody>
          <a:bodyPr/>
          <a:lstStyle/>
          <a:p>
            <a:fld id="{2DC65C03-8DB3-4541-A0B0-141891447B0B}" type="slidenum">
              <a:rPr lang="en-US" smtClean="0"/>
              <a:pPr/>
              <a:t>25</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a:buNone/>
            </a:pPr>
            <a:r>
              <a:rPr lang="en-US" sz="1200" dirty="0" smtClean="0"/>
              <a:t>Increases Motivation</a:t>
            </a:r>
            <a:br>
              <a:rPr lang="en-US" sz="1200" dirty="0" smtClean="0"/>
            </a:br>
            <a:r>
              <a:rPr lang="en-US" sz="1200" dirty="0" smtClean="0"/>
              <a:t>PBL engages students in learning through the attraction or pull of problem dissonance or tension. They take on more and delve deeper as they make a personal investment in the outcome of their inquiry.</a:t>
            </a:r>
          </a:p>
          <a:p>
            <a:pPr>
              <a:buNone/>
            </a:pPr>
            <a:r>
              <a:rPr lang="en-US" sz="1200" dirty="0" smtClean="0"/>
              <a:t>Makes Learning Relevant to the Real World</a:t>
            </a:r>
            <a:br>
              <a:rPr lang="en-US" sz="1200" dirty="0" smtClean="0"/>
            </a:br>
            <a:r>
              <a:rPr lang="en-US" sz="1200" dirty="0" smtClean="0"/>
              <a:t>PBL offers students an obvious answer to their questions:</a:t>
            </a:r>
            <a:br>
              <a:rPr lang="en-US" sz="1200" dirty="0" smtClean="0"/>
            </a:br>
            <a:endParaRPr lang="en-US" sz="1200" dirty="0" smtClean="0"/>
          </a:p>
          <a:p>
            <a:pPr>
              <a:buNone/>
            </a:pPr>
            <a:r>
              <a:rPr lang="en-US" sz="1200" dirty="0" smtClean="0"/>
              <a:t>"Why do we need to learn this information?" </a:t>
            </a:r>
          </a:p>
          <a:p>
            <a:pPr>
              <a:buNone/>
            </a:pPr>
            <a:r>
              <a:rPr lang="en-US" sz="1200" dirty="0" smtClean="0"/>
              <a:t>"What connection does school work have to the real world?" </a:t>
            </a:r>
          </a:p>
          <a:p>
            <a:pPr>
              <a:buNone/>
            </a:pPr>
            <a:r>
              <a:rPr lang="en-US" sz="1200" dirty="0" smtClean="0"/>
              <a:t>Promotes Higher Order Thinking</a:t>
            </a:r>
            <a:br>
              <a:rPr lang="en-US" sz="1200" dirty="0" smtClean="0"/>
            </a:br>
            <a:r>
              <a:rPr lang="en-US" sz="1200" dirty="0" smtClean="0"/>
              <a:t>Coupled with cognitive coaching strategies, the ill-structured problem scenario calls upon critical and creative thinking by suspending the guessing game of:</a:t>
            </a:r>
          </a:p>
          <a:p>
            <a:pPr>
              <a:buNone/>
            </a:pPr>
            <a:r>
              <a:rPr lang="en-US" sz="1200" dirty="0" smtClean="0"/>
              <a:t>“What's the answer that the teacher wants me to find?"</a:t>
            </a:r>
            <a:br>
              <a:rPr lang="en-US" sz="1200" dirty="0" smtClean="0"/>
            </a:br>
            <a:endParaRPr lang="en-US" sz="1200" dirty="0" smtClean="0"/>
          </a:p>
          <a:p>
            <a:pPr>
              <a:buNone/>
            </a:pPr>
            <a:r>
              <a:rPr lang="en-US" sz="1200" dirty="0" smtClean="0"/>
              <a:t>Students gather information significant to the problem and assess its credibility and validity. In bringing the problem to acceptable closure with evidence to support decisions, students meet high benchmarks of thinking.</a:t>
            </a:r>
          </a:p>
          <a:p>
            <a:pPr>
              <a:buNone/>
            </a:pPr>
            <a:r>
              <a:rPr lang="en-US" sz="1200" dirty="0" smtClean="0"/>
              <a:t>Encourages Learning How to Learn</a:t>
            </a:r>
            <a:br>
              <a:rPr lang="en-US" sz="1200" dirty="0" smtClean="0"/>
            </a:br>
            <a:r>
              <a:rPr lang="en-US" sz="1200" dirty="0" smtClean="0"/>
              <a:t>PBL promotes </a:t>
            </a:r>
            <a:r>
              <a:rPr lang="en-US" sz="1200" dirty="0" err="1" smtClean="0"/>
              <a:t>metacognition</a:t>
            </a:r>
            <a:r>
              <a:rPr lang="en-US" sz="1200" dirty="0" smtClean="0"/>
              <a:t> and self-regulated learning as students generate strategies for defining problems, gathering information, analyzing data, building and testing hypotheses, comparing strategies with those of other students and mentors, and sharing methods and conclusions.</a:t>
            </a:r>
          </a:p>
          <a:p>
            <a:pPr>
              <a:buNone/>
            </a:pPr>
            <a:r>
              <a:rPr lang="en-US" sz="1200" dirty="0" smtClean="0"/>
              <a:t>Requires Authenticity</a:t>
            </a:r>
            <a:br>
              <a:rPr lang="en-US" sz="1200" dirty="0" smtClean="0"/>
            </a:br>
            <a:r>
              <a:rPr lang="en-US" sz="1200" dirty="0" smtClean="0"/>
              <a:t>PBL engages student learning in ways that are similar to real world situations and assesses learning in ways that demonstrate understanding and not mere replication.</a:t>
            </a:r>
          </a:p>
          <a:p>
            <a:pPr>
              <a:buNone/>
            </a:pPr>
            <a:r>
              <a:rPr lang="en-US" sz="1200" dirty="0" smtClean="0"/>
              <a:t>Reference: </a:t>
            </a:r>
            <a:r>
              <a:rPr lang="en-US" sz="1200" dirty="0" err="1" smtClean="0"/>
              <a:t>Torp</a:t>
            </a:r>
            <a:r>
              <a:rPr lang="en-US" sz="1200" dirty="0" smtClean="0"/>
              <a:t>, L. &amp; Sage, S. (2002). Problems as Possibilities: PBL for K-16 Education. Alexandria, VA: ASCD, pp. 21-23.</a:t>
            </a:r>
          </a:p>
          <a:p>
            <a:endParaRPr lang="en-US" dirty="0"/>
          </a:p>
        </p:txBody>
      </p:sp>
      <p:sp>
        <p:nvSpPr>
          <p:cNvPr id="4" name="Slide Number Placeholder 3"/>
          <p:cNvSpPr>
            <a:spLocks noGrp="1"/>
          </p:cNvSpPr>
          <p:nvPr>
            <p:ph type="sldNum" sz="quarter" idx="10"/>
          </p:nvPr>
        </p:nvSpPr>
        <p:spPr/>
        <p:txBody>
          <a:bodyPr/>
          <a:lstStyle/>
          <a:p>
            <a:fld id="{2DC65C03-8DB3-4541-A0B0-141891447B0B}" type="slidenum">
              <a:rPr lang="en-US" smtClean="0"/>
              <a:pPr/>
              <a:t>27</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Portfolios and student journals (also called learning logs or, sometimes, diaries) can perform similar functions, but journals tend to rely exclusively on student report and reflection on activities. The distinguishing characteristic of a portfolio is that it contains </a:t>
            </a:r>
            <a:r>
              <a:rPr lang="en-US" sz="1200" i="1" kern="1200" dirty="0" smtClean="0">
                <a:solidFill>
                  <a:schemeClr val="tx1"/>
                </a:solidFill>
                <a:latin typeface="+mn-lt"/>
                <a:ea typeface="+mn-ea"/>
                <a:cs typeface="+mn-cs"/>
              </a:rPr>
              <a:t>direct evidence</a:t>
            </a:r>
            <a:r>
              <a:rPr lang="en-US" sz="1200" kern="1200" dirty="0" smtClean="0">
                <a:solidFill>
                  <a:schemeClr val="tx1"/>
                </a:solidFill>
                <a:latin typeface="+mn-lt"/>
                <a:ea typeface="+mn-ea"/>
                <a:cs typeface="+mn-cs"/>
              </a:rPr>
              <a:t> of work and learning. </a:t>
            </a:r>
          </a:p>
          <a:p>
            <a:r>
              <a:rPr lang="en-US" sz="1200" b="1" kern="1200" dirty="0" smtClean="0">
                <a:solidFill>
                  <a:schemeClr val="tx1"/>
                </a:solidFill>
                <a:latin typeface="+mn-lt"/>
                <a:ea typeface="+mn-ea"/>
                <a:cs typeface="+mn-cs"/>
              </a:rPr>
              <a:t>Example</a:t>
            </a:r>
            <a:endParaRPr lang="en-US" sz="1200"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A journal entry describing a student's presentation might offer a narrative account of the preparation undertaken, how the student felt giving a presentation and what they learned from the experience. A portfolio, on the other hand, would contain the notes on or copies of materials used in preparation, the notes and slides used in the presentation, or maybe a video of it, and could also contain a narrative piece reflecting on the performance. </a:t>
            </a:r>
          </a:p>
          <a:p>
            <a:endParaRPr lang="en-US" dirty="0"/>
          </a:p>
        </p:txBody>
      </p:sp>
      <p:sp>
        <p:nvSpPr>
          <p:cNvPr id="4" name="Slide Number Placeholder 3"/>
          <p:cNvSpPr>
            <a:spLocks noGrp="1"/>
          </p:cNvSpPr>
          <p:nvPr>
            <p:ph type="sldNum" sz="quarter" idx="10"/>
          </p:nvPr>
        </p:nvSpPr>
        <p:spPr/>
        <p:txBody>
          <a:bodyPr/>
          <a:lstStyle/>
          <a:p>
            <a:fld id="{2DC65C03-8DB3-4541-A0B0-141891447B0B}" type="slidenum">
              <a:rPr lang="en-US" smtClean="0"/>
              <a:pPr/>
              <a:t>28</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pPr lvl="0"/>
            <a:r>
              <a:rPr lang="en-US" sz="1200" b="1" kern="1200" dirty="0" smtClean="0">
                <a:solidFill>
                  <a:schemeClr val="tx1"/>
                </a:solidFill>
                <a:latin typeface="+mn-lt"/>
                <a:ea typeface="+mn-ea"/>
                <a:cs typeface="+mn-cs"/>
              </a:rPr>
              <a:t>Authentic settings (</a:t>
            </a:r>
            <a:r>
              <a:rPr lang="en-US" sz="1200" kern="1200" dirty="0" smtClean="0">
                <a:solidFill>
                  <a:schemeClr val="tx1"/>
                </a:solidFill>
                <a:latin typeface="+mn-lt"/>
                <a:ea typeface="+mn-ea"/>
                <a:cs typeface="+mn-cs"/>
              </a:rPr>
              <a:t>hospital, ambulatory clinic, community) </a:t>
            </a:r>
          </a:p>
          <a:p>
            <a:pPr lvl="1"/>
            <a:r>
              <a:rPr lang="en-US" sz="1200" kern="1200" dirty="0" smtClean="0">
                <a:solidFill>
                  <a:schemeClr val="tx1"/>
                </a:solidFill>
                <a:latin typeface="+mn-lt"/>
                <a:ea typeface="+mn-ea"/>
                <a:cs typeface="+mn-cs"/>
              </a:rPr>
              <a:t>Case discussion with Hi Fidelity Feedback – reviewing, presenting and discussing a situation followed by mutually agreed upon feedback (see feedback on page  )</a:t>
            </a:r>
          </a:p>
          <a:p>
            <a:pPr lvl="1"/>
            <a:r>
              <a:rPr lang="en-US" sz="1200" kern="1200" dirty="0" smtClean="0">
                <a:solidFill>
                  <a:schemeClr val="tx1"/>
                </a:solidFill>
                <a:latin typeface="+mn-lt"/>
                <a:ea typeface="+mn-ea"/>
                <a:cs typeface="+mn-cs"/>
              </a:rPr>
              <a:t>Portfolio learning – A collection of representative works selected over time by the student according to defined criteria. </a:t>
            </a:r>
          </a:p>
          <a:p>
            <a:pPr lvl="1"/>
            <a:r>
              <a:rPr lang="en-US" sz="1200" kern="1200" dirty="0" smtClean="0">
                <a:solidFill>
                  <a:schemeClr val="tx1"/>
                </a:solidFill>
                <a:latin typeface="+mn-lt"/>
                <a:ea typeface="+mn-ea"/>
                <a:cs typeface="+mn-cs"/>
              </a:rPr>
              <a:t>Practice-based experience – Learning by doing in an authentic setting with feedback and guidance.</a:t>
            </a:r>
          </a:p>
          <a:p>
            <a:pPr lvl="1"/>
            <a:r>
              <a:rPr lang="en-US" sz="1200" kern="1200" dirty="0" smtClean="0">
                <a:solidFill>
                  <a:schemeClr val="tx1"/>
                </a:solidFill>
                <a:latin typeface="+mn-lt"/>
                <a:ea typeface="+mn-ea"/>
                <a:cs typeface="+mn-cs"/>
              </a:rPr>
              <a:t>Community experience – Learning outside of the medical school usually in a location close to where people live instead of in a hospital or secondary clinic.  Primary care or basic attention.</a:t>
            </a:r>
          </a:p>
          <a:p>
            <a:pPr lvl="1"/>
            <a:r>
              <a:rPr lang="en-US" sz="1200" kern="1200" dirty="0" smtClean="0">
                <a:solidFill>
                  <a:schemeClr val="tx1"/>
                </a:solidFill>
                <a:latin typeface="+mn-lt"/>
                <a:ea typeface="+mn-ea"/>
                <a:cs typeface="+mn-cs"/>
              </a:rPr>
              <a:t>Task-based learning – a list of prescribed tasks to be carried out in a defined setting (outpatient or ambulatory, hospital, procedural setting)</a:t>
            </a:r>
          </a:p>
          <a:p>
            <a:pPr lvl="1"/>
            <a:r>
              <a:rPr lang="en-US" sz="1200" kern="1200" dirty="0" smtClean="0">
                <a:solidFill>
                  <a:schemeClr val="tx1"/>
                </a:solidFill>
                <a:latin typeface="+mn-lt"/>
                <a:ea typeface="+mn-ea"/>
                <a:cs typeface="+mn-cs"/>
              </a:rPr>
              <a:t>Questioning techniques (see page  )</a:t>
            </a:r>
          </a:p>
          <a:p>
            <a:pPr lvl="2"/>
            <a:r>
              <a:rPr lang="en-US" sz="1200" kern="1200" dirty="0" smtClean="0">
                <a:solidFill>
                  <a:schemeClr val="tx1"/>
                </a:solidFill>
                <a:latin typeface="+mn-lt"/>
                <a:ea typeface="+mn-ea"/>
                <a:cs typeface="+mn-cs"/>
              </a:rPr>
              <a:t>What if ….  – Change the situation and ask the students what if this or that were the case, how would that affect your understanding and thinking?</a:t>
            </a:r>
          </a:p>
          <a:p>
            <a:pPr lvl="2"/>
            <a:r>
              <a:rPr lang="en-US" sz="1200" kern="1200" dirty="0" smtClean="0">
                <a:solidFill>
                  <a:schemeClr val="tx1"/>
                </a:solidFill>
                <a:latin typeface="+mn-lt"/>
                <a:ea typeface="+mn-ea"/>
                <a:cs typeface="+mn-cs"/>
              </a:rPr>
              <a:t>Compare and contrast – ask students to describe two different situations that connect to some common link or idea</a:t>
            </a:r>
          </a:p>
          <a:p>
            <a:r>
              <a:rPr lang="en-US" sz="1200" kern="1200" dirty="0" smtClean="0">
                <a:solidFill>
                  <a:schemeClr val="tx1"/>
                </a:solidFill>
                <a:latin typeface="+mn-lt"/>
                <a:ea typeface="+mn-ea"/>
                <a:cs typeface="+mn-cs"/>
              </a:rPr>
              <a:t> </a:t>
            </a:r>
          </a:p>
          <a:p>
            <a:pPr lvl="0"/>
            <a:r>
              <a:rPr lang="en-US" sz="1200" b="1" kern="1200" dirty="0" smtClean="0">
                <a:solidFill>
                  <a:schemeClr val="tx1"/>
                </a:solidFill>
                <a:latin typeface="+mn-lt"/>
                <a:ea typeface="+mn-ea"/>
                <a:cs typeface="+mn-cs"/>
              </a:rPr>
              <a:t>Online methods</a:t>
            </a:r>
            <a:endParaRPr lang="en-US" sz="1200" kern="1200" dirty="0" smtClean="0">
              <a:solidFill>
                <a:schemeClr val="tx1"/>
              </a:solidFill>
              <a:latin typeface="+mn-lt"/>
              <a:ea typeface="+mn-ea"/>
              <a:cs typeface="+mn-cs"/>
            </a:endParaRPr>
          </a:p>
          <a:p>
            <a:pPr lvl="1"/>
            <a:r>
              <a:rPr lang="en-US" sz="1200" kern="1200" dirty="0" smtClean="0">
                <a:solidFill>
                  <a:schemeClr val="tx1"/>
                </a:solidFill>
                <a:latin typeface="+mn-lt"/>
                <a:ea typeface="+mn-ea"/>
                <a:cs typeface="+mn-cs"/>
              </a:rPr>
              <a:t>Portfolio learning - A collection of representative works selected over time by the student according to defined criteria.</a:t>
            </a:r>
          </a:p>
          <a:p>
            <a:pPr lvl="1"/>
            <a:r>
              <a:rPr lang="en-US" sz="1200" kern="1200" dirty="0" smtClean="0">
                <a:solidFill>
                  <a:schemeClr val="tx1"/>
                </a:solidFill>
                <a:latin typeface="+mn-lt"/>
                <a:ea typeface="+mn-ea"/>
                <a:cs typeface="+mn-cs"/>
              </a:rPr>
              <a:t>Practice-based experience - – Learning by doing in an authentic setting with feedback and guidance.</a:t>
            </a:r>
          </a:p>
          <a:p>
            <a:pPr lvl="1"/>
            <a:r>
              <a:rPr lang="en-US" sz="1200" kern="1200" dirty="0" smtClean="0">
                <a:solidFill>
                  <a:schemeClr val="tx1"/>
                </a:solidFill>
                <a:latin typeface="+mn-lt"/>
                <a:ea typeface="+mn-ea"/>
                <a:cs typeface="+mn-cs"/>
              </a:rPr>
              <a:t>Reflective discourse – learning that emphasizes reflection during the learning experience and/or after the learning experience.  </a:t>
            </a:r>
          </a:p>
          <a:p>
            <a:pPr lvl="1"/>
            <a:r>
              <a:rPr lang="en-US" sz="1200" kern="1200" dirty="0" smtClean="0">
                <a:solidFill>
                  <a:schemeClr val="tx1"/>
                </a:solidFill>
                <a:latin typeface="+mn-lt"/>
                <a:ea typeface="+mn-ea"/>
                <a:cs typeface="+mn-cs"/>
              </a:rPr>
              <a:t>Find primary data, original sources </a:t>
            </a:r>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2DC65C03-8DB3-4541-A0B0-141891447B0B}" type="slidenum">
              <a:rPr lang="en-US" smtClean="0"/>
              <a:pPr/>
              <a:t>30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It is often interpreted as the process of engaging adult learners in the structure of the learning experience</a:t>
            </a:r>
            <a:endParaRPr lang="en-US" dirty="0"/>
          </a:p>
        </p:txBody>
      </p:sp>
      <p:sp>
        <p:nvSpPr>
          <p:cNvPr id="4" name="Slide Number Placeholder 3"/>
          <p:cNvSpPr>
            <a:spLocks noGrp="1"/>
          </p:cNvSpPr>
          <p:nvPr>
            <p:ph type="sldNum" sz="quarter" idx="10"/>
          </p:nvPr>
        </p:nvSpPr>
        <p:spPr/>
        <p:txBody>
          <a:bodyPr/>
          <a:lstStyle/>
          <a:p>
            <a:fld id="{2DC65C03-8DB3-4541-A0B0-141891447B0B}"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Self-directed learning</a:t>
            </a:r>
            <a:r>
              <a:rPr lang="en-US" sz="1200" kern="1200" dirty="0" smtClean="0">
                <a:solidFill>
                  <a:schemeClr val="tx1"/>
                </a:solidFill>
                <a:latin typeface="+mn-lt"/>
                <a:ea typeface="+mn-ea"/>
                <a:cs typeface="+mn-cs"/>
              </a:rPr>
              <a:t> – a process in which individuals take the initiative, with or without the help of others, in diagnosing their learning needs, formulating learning goals, identifying human and material resources for learning, choosing and implementing appropriate learning strategies, and evaluating learning outcomes.</a:t>
            </a:r>
            <a:r>
              <a:rPr lang="en-US" sz="1200" kern="1200" baseline="30000" dirty="0" smtClean="0">
                <a:solidFill>
                  <a:schemeClr val="tx1"/>
                </a:solidFill>
                <a:latin typeface="+mn-lt"/>
                <a:ea typeface="+mn-ea"/>
                <a:cs typeface="+mn-cs"/>
              </a:rPr>
              <a:t>2</a:t>
            </a:r>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2DC65C03-8DB3-4541-A0B0-141891447B0B}" type="slidenum">
              <a:rPr lang="en-US" smtClean="0"/>
              <a:pPr/>
              <a:t>8</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b="1" kern="1200" dirty="0" smtClean="0">
                <a:solidFill>
                  <a:schemeClr val="tx1"/>
                </a:solidFill>
                <a:latin typeface="+mn-lt"/>
                <a:ea typeface="+mn-ea"/>
                <a:cs typeface="+mn-cs"/>
              </a:rPr>
              <a:t>Self-directed learning</a:t>
            </a:r>
            <a:r>
              <a:rPr lang="en-US" sz="1200" kern="1200" dirty="0" smtClean="0">
                <a:solidFill>
                  <a:schemeClr val="tx1"/>
                </a:solidFill>
                <a:latin typeface="+mn-lt"/>
                <a:ea typeface="+mn-ea"/>
                <a:cs typeface="+mn-cs"/>
              </a:rPr>
              <a:t> – a process in which individuals take the initiative, with or without the help of others, in diagnosing their learning needs, formulating learning goals, identifying human and material resources for learning, choosing and implementing appropriate learning strategies, and evaluating learning outcomes.</a:t>
            </a:r>
            <a:r>
              <a:rPr lang="en-US" sz="1200" kern="1200" baseline="30000" dirty="0" smtClean="0">
                <a:solidFill>
                  <a:schemeClr val="tx1"/>
                </a:solidFill>
                <a:latin typeface="+mn-lt"/>
                <a:ea typeface="+mn-ea"/>
                <a:cs typeface="+mn-cs"/>
              </a:rPr>
              <a:t>2</a:t>
            </a:r>
            <a:r>
              <a:rPr lang="en-US" sz="1200" kern="1200" dirty="0" smtClean="0">
                <a:solidFill>
                  <a:schemeClr val="tx1"/>
                </a:solidFill>
                <a:latin typeface="+mn-lt"/>
                <a:ea typeface="+mn-ea"/>
                <a:cs typeface="+mn-cs"/>
              </a:rPr>
              <a:t>  </a:t>
            </a:r>
          </a:p>
          <a:p>
            <a:endParaRPr lang="en-US" dirty="0"/>
          </a:p>
        </p:txBody>
      </p:sp>
      <p:sp>
        <p:nvSpPr>
          <p:cNvPr id="4" name="Slide Number Placeholder 3"/>
          <p:cNvSpPr>
            <a:spLocks noGrp="1"/>
          </p:cNvSpPr>
          <p:nvPr>
            <p:ph type="sldNum" sz="quarter" idx="10"/>
          </p:nvPr>
        </p:nvSpPr>
        <p:spPr/>
        <p:txBody>
          <a:bodyPr/>
          <a:lstStyle/>
          <a:p>
            <a:fld id="{2DC65C03-8DB3-4541-A0B0-141891447B0B}" type="slidenum">
              <a:rPr lang="en-US" smtClean="0"/>
              <a:pPr/>
              <a:t>9</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C65C03-8DB3-4541-A0B0-141891447B0B}" type="slidenum">
              <a:rPr lang="en-US" smtClean="0"/>
              <a:pPr/>
              <a:t>10</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dirty="0" smtClean="0">
                <a:solidFill>
                  <a:schemeClr val="tx1"/>
                </a:solidFill>
                <a:latin typeface="+mn-lt"/>
                <a:ea typeface="+mn-ea"/>
                <a:cs typeface="+mn-cs"/>
              </a:rPr>
              <a:t>What is experiential learning?</a:t>
            </a:r>
          </a:p>
          <a:p>
            <a:r>
              <a:rPr lang="en-US" sz="1200" kern="1200" dirty="0" smtClean="0">
                <a:solidFill>
                  <a:schemeClr val="tx1"/>
                </a:solidFill>
                <a:latin typeface="+mn-lt"/>
                <a:ea typeface="+mn-ea"/>
                <a:cs typeface="+mn-cs"/>
              </a:rPr>
              <a:t>Experiential learning has come to mean two different types of learning: </a:t>
            </a:r>
            <a:r>
              <a:rPr lang="en-US" sz="1200" i="1" kern="1200" dirty="0" smtClean="0">
                <a:solidFill>
                  <a:schemeClr val="tx1"/>
                </a:solidFill>
                <a:latin typeface="+mn-lt"/>
                <a:ea typeface="+mn-ea"/>
                <a:cs typeface="+mn-cs"/>
              </a:rPr>
              <a:t/>
            </a:r>
            <a:br>
              <a:rPr lang="en-US" sz="1200" i="1" kern="1200" dirty="0" smtClean="0">
                <a:solidFill>
                  <a:schemeClr val="tx1"/>
                </a:solidFill>
                <a:latin typeface="+mn-lt"/>
                <a:ea typeface="+mn-ea"/>
                <a:cs typeface="+mn-cs"/>
              </a:rPr>
            </a:br>
            <a:r>
              <a:rPr lang="en-US" sz="1200" i="1" kern="1200" dirty="0" smtClean="0">
                <a:solidFill>
                  <a:schemeClr val="tx1"/>
                </a:solidFill>
                <a:latin typeface="+mn-lt"/>
                <a:ea typeface="+mn-ea"/>
                <a:cs typeface="+mn-cs"/>
              </a:rPr>
              <a:t>1. learning by yourself</a:t>
            </a:r>
            <a:r>
              <a:rPr lang="en-US" sz="1200" kern="1200" dirty="0" smtClean="0">
                <a:solidFill>
                  <a:schemeClr val="tx1"/>
                </a:solidFill>
                <a:latin typeface="+mn-lt"/>
                <a:ea typeface="+mn-ea"/>
                <a:cs typeface="+mn-cs"/>
              </a:rPr>
              <a:t> and </a:t>
            </a:r>
            <a:r>
              <a:rPr lang="en-US" sz="1200" i="1" kern="1200" dirty="0" smtClean="0">
                <a:solidFill>
                  <a:schemeClr val="tx1"/>
                </a:solidFill>
                <a:latin typeface="+mn-lt"/>
                <a:ea typeface="+mn-ea"/>
                <a:cs typeface="+mn-cs"/>
              </a:rPr>
              <a:t/>
            </a:r>
            <a:br>
              <a:rPr lang="en-US" sz="1200" i="1" kern="1200" dirty="0" smtClean="0">
                <a:solidFill>
                  <a:schemeClr val="tx1"/>
                </a:solidFill>
                <a:latin typeface="+mn-lt"/>
                <a:ea typeface="+mn-ea"/>
                <a:cs typeface="+mn-cs"/>
              </a:rPr>
            </a:br>
            <a:r>
              <a:rPr lang="en-US" sz="1200" i="1" kern="1200" dirty="0" smtClean="0">
                <a:solidFill>
                  <a:schemeClr val="tx1"/>
                </a:solidFill>
                <a:latin typeface="+mn-lt"/>
                <a:ea typeface="+mn-ea"/>
                <a:cs typeface="+mn-cs"/>
              </a:rPr>
              <a:t>2. experiential education </a:t>
            </a:r>
            <a:br>
              <a:rPr lang="en-US" sz="1200" i="1"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[experiential learning through programs structured by others]</a:t>
            </a:r>
            <a:br>
              <a:rPr lang="en-US" sz="1200" kern="1200" dirty="0" smtClean="0">
                <a:solidFill>
                  <a:schemeClr val="tx1"/>
                </a:solidFill>
                <a:latin typeface="+mn-lt"/>
                <a:ea typeface="+mn-ea"/>
                <a:cs typeface="+mn-cs"/>
              </a:rPr>
            </a:br>
            <a:r>
              <a:rPr lang="en-US" sz="1200" kern="1200" dirty="0" smtClean="0">
                <a:solidFill>
                  <a:schemeClr val="tx1"/>
                </a:solidFill>
                <a:latin typeface="+mn-lt"/>
                <a:ea typeface="+mn-ea"/>
                <a:cs typeface="+mn-cs"/>
              </a:rPr>
              <a:t>(</a:t>
            </a:r>
            <a:r>
              <a:rPr lang="en-US" sz="1200" kern="1200" dirty="0" smtClean="0">
                <a:solidFill>
                  <a:schemeClr val="tx1"/>
                </a:solidFill>
                <a:latin typeface="+mn-lt"/>
                <a:ea typeface="+mn-ea"/>
                <a:cs typeface="+mn-cs"/>
                <a:hlinkClick r:id="" action="ppaction://hlinkfile"/>
              </a:rPr>
              <a:t>Smith, 2003</a:t>
            </a:r>
            <a:r>
              <a:rPr lang="en-US" sz="1200" kern="1200" dirty="0" smtClean="0">
                <a:solidFill>
                  <a:schemeClr val="tx1"/>
                </a:solidFill>
                <a:latin typeface="+mn-lt"/>
                <a:ea typeface="+mn-ea"/>
                <a:cs typeface="+mn-cs"/>
              </a:rPr>
              <a:t>).</a:t>
            </a:r>
          </a:p>
          <a:p>
            <a:r>
              <a:rPr lang="en-US" sz="1200" b="1" kern="1200" dirty="0" smtClean="0">
                <a:solidFill>
                  <a:schemeClr val="tx1"/>
                </a:solidFill>
                <a:latin typeface="+mn-lt"/>
                <a:ea typeface="+mn-ea"/>
                <a:cs typeface="+mn-cs"/>
              </a:rPr>
              <a:t>1. Experiential learning by yourself</a:t>
            </a:r>
          </a:p>
          <a:p>
            <a:r>
              <a:rPr lang="en-US" sz="1200" kern="1200" dirty="0" smtClean="0">
                <a:solidFill>
                  <a:schemeClr val="tx1"/>
                </a:solidFill>
                <a:latin typeface="+mn-lt"/>
                <a:ea typeface="+mn-ea"/>
                <a:cs typeface="+mn-cs"/>
              </a:rPr>
              <a:t>Learning from experience by yourself might be called "nature's way of learning".  It is "education that occurs as a direct participation in the events of life" (</a:t>
            </a:r>
            <a:r>
              <a:rPr lang="en-US" sz="1200" kern="1200" dirty="0" err="1" smtClean="0">
                <a:solidFill>
                  <a:schemeClr val="tx1"/>
                </a:solidFill>
                <a:latin typeface="+mn-lt"/>
                <a:ea typeface="+mn-ea"/>
                <a:cs typeface="+mn-cs"/>
              </a:rPr>
              <a:t>Houle</a:t>
            </a:r>
            <a:r>
              <a:rPr lang="en-US" sz="1200" kern="1200" dirty="0" smtClean="0">
                <a:solidFill>
                  <a:schemeClr val="tx1"/>
                </a:solidFill>
                <a:latin typeface="+mn-lt"/>
                <a:ea typeface="+mn-ea"/>
                <a:cs typeface="+mn-cs"/>
              </a:rPr>
              <a:t>, 1980, p. 221, quoted in </a:t>
            </a:r>
            <a:r>
              <a:rPr lang="en-US" sz="1200" kern="1200" dirty="0" smtClean="0">
                <a:solidFill>
                  <a:schemeClr val="tx1"/>
                </a:solidFill>
                <a:latin typeface="+mn-lt"/>
                <a:ea typeface="+mn-ea"/>
                <a:cs typeface="+mn-cs"/>
                <a:hlinkClick r:id="" action="ppaction://hlinkfile"/>
              </a:rPr>
              <a:t>Smith, 2003</a:t>
            </a:r>
            <a:r>
              <a:rPr lang="en-US" sz="1200" kern="1200" dirty="0" smtClean="0">
                <a:solidFill>
                  <a:schemeClr val="tx1"/>
                </a:solidFill>
                <a:latin typeface="+mn-lt"/>
                <a:ea typeface="+mn-ea"/>
                <a:cs typeface="+mn-cs"/>
              </a:rPr>
              <a:t>).  It includes learning that comes about through reflection on everyday experiences.  Experiential learning by yourself is also known as  "informal education" and includes learning that is </a:t>
            </a:r>
            <a:r>
              <a:rPr lang="en-US" sz="1200" kern="1200" dirty="0" err="1" smtClean="0">
                <a:solidFill>
                  <a:schemeClr val="tx1"/>
                </a:solidFill>
                <a:latin typeface="+mn-lt"/>
                <a:ea typeface="+mn-ea"/>
                <a:cs typeface="+mn-cs"/>
              </a:rPr>
              <a:t>organised</a:t>
            </a:r>
            <a:r>
              <a:rPr lang="en-US" sz="1200" kern="1200" dirty="0" smtClean="0">
                <a:solidFill>
                  <a:schemeClr val="tx1"/>
                </a:solidFill>
                <a:latin typeface="+mn-lt"/>
                <a:ea typeface="+mn-ea"/>
                <a:cs typeface="+mn-cs"/>
              </a:rPr>
              <a:t> by learners themselves.  </a:t>
            </a:r>
          </a:p>
          <a:p>
            <a:r>
              <a:rPr lang="en-US" sz="1200" kern="1200" dirty="0" smtClean="0">
                <a:solidFill>
                  <a:schemeClr val="tx1"/>
                </a:solidFill>
                <a:latin typeface="+mn-lt"/>
                <a:ea typeface="+mn-ea"/>
                <a:cs typeface="+mn-cs"/>
              </a:rPr>
              <a:t>Related terms: Auto-didacticism, Self-teaching. </a:t>
            </a:r>
          </a:p>
          <a:p>
            <a:r>
              <a:rPr lang="en-US" sz="1200" b="1" kern="1200" dirty="0" smtClean="0">
                <a:solidFill>
                  <a:schemeClr val="tx1"/>
                </a:solidFill>
                <a:latin typeface="+mn-lt"/>
                <a:ea typeface="+mn-ea"/>
                <a:cs typeface="+mn-cs"/>
              </a:rPr>
              <a:t>2. Experiential education </a:t>
            </a:r>
            <a:br>
              <a:rPr lang="en-US" sz="1200" b="1" kern="1200" dirty="0" smtClean="0">
                <a:solidFill>
                  <a:schemeClr val="tx1"/>
                </a:solidFill>
                <a:latin typeface="+mn-lt"/>
                <a:ea typeface="+mn-ea"/>
                <a:cs typeface="+mn-cs"/>
              </a:rPr>
            </a:br>
            <a:r>
              <a:rPr lang="en-US" sz="1200" b="0" kern="1200" dirty="0" smtClean="0">
                <a:solidFill>
                  <a:schemeClr val="tx1"/>
                </a:solidFill>
                <a:latin typeface="+mn-lt"/>
                <a:ea typeface="+mn-ea"/>
                <a:cs typeface="+mn-cs"/>
              </a:rPr>
              <a:t>(Experiential learning through programs &amp; activities structured by others)</a:t>
            </a:r>
            <a:endParaRPr lang="en-US" sz="1200" b="1" kern="120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Principles of experiential learning are used to  design of </a:t>
            </a:r>
            <a:r>
              <a:rPr lang="en-US" sz="1200" i="1" kern="1200" dirty="0" smtClean="0">
                <a:solidFill>
                  <a:schemeClr val="tx1"/>
                </a:solidFill>
                <a:latin typeface="+mn-lt"/>
                <a:ea typeface="+mn-ea"/>
                <a:cs typeface="+mn-cs"/>
              </a:rPr>
              <a:t>experiential education</a:t>
            </a:r>
            <a:r>
              <a:rPr lang="en-US" sz="1200" kern="1200" dirty="0" smtClean="0">
                <a:solidFill>
                  <a:schemeClr val="tx1"/>
                </a:solidFill>
                <a:latin typeface="+mn-lt"/>
                <a:ea typeface="+mn-ea"/>
                <a:cs typeface="+mn-cs"/>
              </a:rPr>
              <a:t> programs.  Emphasis is placed on the nature of participants' subjective experiences.  </a:t>
            </a:r>
          </a:p>
          <a:p>
            <a:r>
              <a:rPr lang="en-US" sz="1200" kern="1200" dirty="0" smtClean="0">
                <a:solidFill>
                  <a:schemeClr val="tx1"/>
                </a:solidFill>
                <a:latin typeface="+mn-lt"/>
                <a:ea typeface="+mn-ea"/>
                <a:cs typeface="+mn-cs"/>
              </a:rPr>
              <a:t>An experiential educator's role is to organize and facilitate </a:t>
            </a:r>
            <a:r>
              <a:rPr lang="en-US" sz="1200" i="1" kern="1200" dirty="0" smtClean="0">
                <a:solidFill>
                  <a:schemeClr val="tx1"/>
                </a:solidFill>
                <a:latin typeface="+mn-lt"/>
                <a:ea typeface="+mn-ea"/>
                <a:cs typeface="+mn-cs"/>
              </a:rPr>
              <a:t>direct experiences of phenomenon</a:t>
            </a:r>
            <a:r>
              <a:rPr lang="en-US" sz="1200" kern="1200" dirty="0" smtClean="0">
                <a:solidFill>
                  <a:schemeClr val="tx1"/>
                </a:solidFill>
                <a:latin typeface="+mn-lt"/>
                <a:ea typeface="+mn-ea"/>
                <a:cs typeface="+mn-cs"/>
              </a:rPr>
              <a:t> under the assumption that this will lead to genuine (meaningful and long-lasting) learning.  This often also requires preparatory and reflective exercises. </a:t>
            </a:r>
          </a:p>
          <a:p>
            <a:r>
              <a:rPr lang="en-US" sz="1200" kern="1200" dirty="0" smtClean="0">
                <a:solidFill>
                  <a:schemeClr val="tx1"/>
                </a:solidFill>
                <a:latin typeface="+mn-lt"/>
                <a:ea typeface="+mn-ea"/>
                <a:cs typeface="+mn-cs"/>
              </a:rPr>
              <a:t>Experiential education is often contrasted with </a:t>
            </a:r>
            <a:r>
              <a:rPr lang="en-US" sz="1200" i="1" kern="1200" dirty="0" smtClean="0">
                <a:solidFill>
                  <a:schemeClr val="tx1"/>
                </a:solidFill>
                <a:latin typeface="+mn-lt"/>
                <a:ea typeface="+mn-ea"/>
                <a:cs typeface="+mn-cs"/>
              </a:rPr>
              <a:t>didactic education</a:t>
            </a:r>
            <a:r>
              <a:rPr lang="en-US" sz="1200" kern="1200" dirty="0" smtClean="0">
                <a:solidFill>
                  <a:schemeClr val="tx1"/>
                </a:solidFill>
                <a:latin typeface="+mn-lt"/>
                <a:ea typeface="+mn-ea"/>
                <a:cs typeface="+mn-cs"/>
              </a:rPr>
              <a:t>, in which the teacher's role is to "give" information/knowledge to student and to prescribe study/learning exercises which have "information/knowledge transmission" as the main goal.</a:t>
            </a:r>
          </a:p>
          <a:p>
            <a:endParaRPr lang="en-US" b="1" dirty="0" smtClean="0">
              <a:hlinkClick r:id="rId3" action="ppaction://hlinkfile"/>
            </a:endParaRPr>
          </a:p>
          <a:p>
            <a:r>
              <a:rPr lang="en-US" b="1" dirty="0" smtClean="0">
                <a:hlinkClick r:id="rId3" action="ppaction://hlinkfile"/>
              </a:rPr>
              <a:t>Convergent and Divergent Knowledge</a:t>
            </a:r>
            <a:endParaRPr lang="en-US" b="1" dirty="0" smtClean="0"/>
          </a:p>
          <a:p>
            <a:r>
              <a:rPr lang="en-US" dirty="0" smtClean="0"/>
              <a:t>This distinction was first made by </a:t>
            </a:r>
            <a:r>
              <a:rPr lang="en-US" dirty="0" smtClean="0">
                <a:hlinkClick r:id="rId4" action="ppaction://hlinkfile"/>
              </a:rPr>
              <a:t>Hudson (1967)</a:t>
            </a:r>
            <a:r>
              <a:rPr lang="en-US" dirty="0" smtClean="0"/>
              <a:t> in terms of styles of thinking rather than forms of knowledge: </a:t>
            </a:r>
            <a:r>
              <a:rPr lang="en-US" b="1" dirty="0" smtClean="0"/>
              <a:t>convergent</a:t>
            </a:r>
            <a:r>
              <a:rPr lang="en-US" dirty="0" smtClean="0"/>
              <a:t> knowledge brings to bear a number of facts or principles on a single topic: problems have "right" and "wrong" answers. Hudson believed convergent learners tended to be more highly valued in school, because most assessment approaches focus on convergent skills. Examples include applied </a:t>
            </a:r>
            <a:r>
              <a:rPr lang="en-US" dirty="0" err="1" smtClean="0"/>
              <a:t>maths</a:t>
            </a:r>
            <a:r>
              <a:rPr lang="en-US" dirty="0" smtClean="0"/>
              <a:t>, engineering, and some aspects of languages. It is located in the quadrant between </a:t>
            </a:r>
            <a:r>
              <a:rPr lang="en-US" i="1" dirty="0" smtClean="0"/>
              <a:t>Abstract </a:t>
            </a:r>
            <a:r>
              <a:rPr lang="en-US" i="1" dirty="0" err="1" smtClean="0"/>
              <a:t>Conceptualisation</a:t>
            </a:r>
            <a:r>
              <a:rPr lang="en-US" i="1" dirty="0" smtClean="0"/>
              <a:t> </a:t>
            </a:r>
            <a:r>
              <a:rPr lang="en-US" dirty="0" smtClean="0"/>
              <a:t>and</a:t>
            </a:r>
            <a:r>
              <a:rPr lang="en-US" i="1" dirty="0" smtClean="0"/>
              <a:t> Active Experimentation</a:t>
            </a:r>
            <a:r>
              <a:rPr lang="en-US" dirty="0" smtClean="0"/>
              <a:t>.  </a:t>
            </a:r>
          </a:p>
          <a:p>
            <a:r>
              <a:rPr lang="en-US" b="1" dirty="0" smtClean="0"/>
              <a:t>Divergent</a:t>
            </a:r>
            <a:r>
              <a:rPr lang="en-US" dirty="0" smtClean="0"/>
              <a:t> knowledge on the other hand, is (very broadly) more about creativity — it is about the generation of a number of accounts of experience, such as in literature or history or art. </a:t>
            </a:r>
            <a:r>
              <a:rPr lang="en-US" dirty="0" err="1" smtClean="0"/>
              <a:t>Judgement</a:t>
            </a:r>
            <a:r>
              <a:rPr lang="en-US" dirty="0" smtClean="0"/>
              <a:t> about the quality of divergent knowledge and skills is much more difficult, because these are private areas. It is generated between </a:t>
            </a:r>
            <a:r>
              <a:rPr lang="en-US" i="1" dirty="0" smtClean="0"/>
              <a:t>Concrete Experience </a:t>
            </a:r>
            <a:r>
              <a:rPr lang="en-US" dirty="0" smtClean="0"/>
              <a:t>and</a:t>
            </a:r>
            <a:r>
              <a:rPr lang="en-US" i="1" dirty="0" smtClean="0"/>
              <a:t> Reflective Observation.</a:t>
            </a:r>
            <a:r>
              <a:rPr lang="en-US" dirty="0" smtClean="0"/>
              <a:t> </a:t>
            </a:r>
          </a:p>
          <a:p>
            <a:r>
              <a:rPr lang="en-US" b="1" dirty="0" smtClean="0">
                <a:hlinkClick r:id="rId5" action="ppaction://hlinkfile"/>
              </a:rPr>
              <a:t>Assimilation and Accommodation</a:t>
            </a:r>
            <a:endParaRPr lang="en-US" b="1" dirty="0" smtClean="0"/>
          </a:p>
          <a:p>
            <a:r>
              <a:rPr lang="en-US" dirty="0" smtClean="0"/>
              <a:t>Hands up if you remember your Piaget! Assimilation and Accommodation are in his view two dialectically related processes (</a:t>
            </a:r>
            <a:r>
              <a:rPr lang="en-US" i="1" dirty="0" smtClean="0"/>
              <a:t>i.e.</a:t>
            </a:r>
            <a:r>
              <a:rPr lang="en-US" dirty="0" smtClean="0"/>
              <a:t> opposing principles — </a:t>
            </a:r>
            <a:r>
              <a:rPr lang="en-US" i="1" dirty="0" smtClean="0"/>
              <a:t>thesis</a:t>
            </a:r>
            <a:r>
              <a:rPr lang="en-US" dirty="0" smtClean="0"/>
              <a:t> and </a:t>
            </a:r>
            <a:r>
              <a:rPr lang="en-US" i="1" dirty="0" smtClean="0"/>
              <a:t>antithesis</a:t>
            </a:r>
            <a:r>
              <a:rPr lang="en-US" dirty="0" smtClean="0"/>
              <a:t> — between which a compromise — </a:t>
            </a:r>
            <a:r>
              <a:rPr lang="en-US" i="1" dirty="0" smtClean="0"/>
              <a:t>synthesis</a:t>
            </a:r>
            <a:r>
              <a:rPr lang="en-US" dirty="0" smtClean="0"/>
              <a:t> — has to be negotiated) which describe (roughly) different relationship between knowledge of the outside world and knowledge already held in our heads.</a:t>
            </a:r>
          </a:p>
          <a:p>
            <a:r>
              <a:rPr lang="en-US" dirty="0" smtClean="0"/>
              <a:t>Kolb's approach to integrating these </a:t>
            </a:r>
            <a:r>
              <a:rPr lang="en-US" dirty="0" err="1" smtClean="0"/>
              <a:t>Piagetian</a:t>
            </a:r>
            <a:r>
              <a:rPr lang="en-US" dirty="0" smtClean="0"/>
              <a:t> ideas with the cycle is generally less successful than his application of Hudson. The search for new rules (Abstract </a:t>
            </a:r>
            <a:r>
              <a:rPr lang="en-US" dirty="0" err="1" smtClean="0"/>
              <a:t>Conceptualisation</a:t>
            </a:r>
            <a:r>
              <a:rPr lang="en-US" dirty="0" smtClean="0"/>
              <a:t>) to </a:t>
            </a:r>
            <a:r>
              <a:rPr lang="en-US" dirty="0" err="1" smtClean="0"/>
              <a:t>formalise</a:t>
            </a:r>
            <a:r>
              <a:rPr lang="en-US" dirty="0" smtClean="0"/>
              <a:t> observations (Reflective Observation) may well be an accommodative exercise, and very often trial and error learning (Active Experimentation) consists of moving from one known rule to another in the hope that one of them fits, so it is has an important element of assimilation in it. Nevertheless, the approach does help to focus attention on the relationship between the general and the particular. Assimilation includes fitting particular instances into general categories, and Accommodation is about working from the general principle to the particular application </a:t>
            </a:r>
          </a:p>
          <a:p>
            <a:r>
              <a:rPr lang="en-US" dirty="0" smtClean="0"/>
              <a:t>Personally, I would replace the term "Assimilation" with the more common-sense one of "Description" and "Accommodation" with "Prescription", in the sense of a concern for what you ought to or must do. </a:t>
            </a:r>
          </a:p>
          <a:p>
            <a:r>
              <a:rPr lang="en-US" dirty="0" smtClean="0"/>
              <a:t>For academics only! See ILLERIS K (2007) </a:t>
            </a:r>
            <a:r>
              <a:rPr lang="en-US" i="1" dirty="0" smtClean="0"/>
              <a:t>How We Learn; learning and non-learning in school and beyond</a:t>
            </a:r>
            <a:r>
              <a:rPr lang="en-US" dirty="0" smtClean="0"/>
              <a:t> London; </a:t>
            </a:r>
            <a:r>
              <a:rPr lang="en-US" dirty="0" err="1" smtClean="0"/>
              <a:t>Routledge</a:t>
            </a:r>
            <a:r>
              <a:rPr lang="en-US" dirty="0" smtClean="0"/>
              <a:t>, for a discussion which encompasses the latest European as well as American and British thinking in the field. But it's not easy going.</a:t>
            </a:r>
          </a:p>
          <a:p>
            <a:r>
              <a:rPr lang="en-US" b="1" dirty="0" smtClean="0"/>
              <a:t>The Kolb Model and Subject Disciplines</a:t>
            </a:r>
          </a:p>
          <a:p>
            <a:r>
              <a:rPr lang="en-US" dirty="0" smtClean="0"/>
              <a:t>Kolb and his colleagues have undertaken extensive empirical work using the </a:t>
            </a:r>
            <a:r>
              <a:rPr lang="en-US" i="1" dirty="0" smtClean="0">
                <a:hlinkClick r:id="rId6" action="ppaction://hlinkfile"/>
              </a:rPr>
              <a:t>Learning Styles Inventory</a:t>
            </a:r>
            <a:r>
              <a:rPr lang="en-US" dirty="0" smtClean="0"/>
              <a:t> to relate different subject disciplines to the quadrants of the learning cycle and hence to different forms of knowledge: partly for reasons of space and partly for copyright reasons, you are referred to the text for the results. </a:t>
            </a:r>
          </a:p>
          <a:p>
            <a:r>
              <a:rPr lang="en-US" dirty="0" smtClean="0"/>
              <a:t>Broadly speaking, he suggests that practitioners of creative disciplines, such as the arts, are found in the </a:t>
            </a:r>
            <a:r>
              <a:rPr lang="en-US" i="1" dirty="0" smtClean="0"/>
              <a:t>Divergent</a:t>
            </a:r>
            <a:r>
              <a:rPr lang="en-US" dirty="0" smtClean="0"/>
              <a:t> quadrant.   </a:t>
            </a:r>
          </a:p>
          <a:p>
            <a:r>
              <a:rPr lang="en-US" dirty="0" smtClean="0"/>
              <a:t>Pure scientists and mathematicians are in the </a:t>
            </a:r>
            <a:r>
              <a:rPr lang="en-US" i="1" dirty="0" smtClean="0"/>
              <a:t>Assimilative</a:t>
            </a:r>
            <a:r>
              <a:rPr lang="en-US" dirty="0" smtClean="0"/>
              <a:t> quadrant   </a:t>
            </a:r>
          </a:p>
          <a:p>
            <a:r>
              <a:rPr lang="en-US" dirty="0" smtClean="0"/>
              <a:t>Applied scientists and lawyers are in the </a:t>
            </a:r>
            <a:r>
              <a:rPr lang="en-US" i="1" dirty="0" smtClean="0"/>
              <a:t>Convergent</a:t>
            </a:r>
            <a:r>
              <a:rPr lang="en-US" dirty="0" smtClean="0"/>
              <a:t> quadrant   </a:t>
            </a:r>
          </a:p>
          <a:p>
            <a:r>
              <a:rPr lang="en-US" dirty="0" smtClean="0"/>
              <a:t>Professionals who have to operate more intuitively, such as teachers, are in the </a:t>
            </a:r>
            <a:r>
              <a:rPr lang="en-US" i="1" dirty="0" smtClean="0"/>
              <a:t>Accommodative</a:t>
            </a:r>
            <a:r>
              <a:rPr lang="en-US" dirty="0" smtClean="0"/>
              <a:t> quadrant  </a:t>
            </a:r>
          </a:p>
          <a:p>
            <a:r>
              <a:rPr lang="en-US" dirty="0" smtClean="0"/>
              <a:t>There are also differences in the location of specialists within the more general disciplines </a:t>
            </a:r>
          </a:p>
          <a:p>
            <a:r>
              <a:rPr lang="en-US" dirty="0" smtClean="0"/>
              <a:t>This would suggest that different subject areas call for different learning styles, and raises the usual chicken and egg question as to whether the discipline promotes a particular learning style, or whether preferred learning style leads to adoption of a discipline, or of course, both. (All of the above assumes that there is some validity in this </a:t>
            </a:r>
            <a:r>
              <a:rPr lang="en-US" dirty="0" err="1" smtClean="0"/>
              <a:t>conceptualisation</a:t>
            </a:r>
            <a:r>
              <a:rPr lang="en-US" dirty="0" smtClean="0"/>
              <a:t> of "learning styles".)</a:t>
            </a:r>
            <a:endParaRPr lang="en-US" dirty="0"/>
          </a:p>
        </p:txBody>
      </p:sp>
      <p:sp>
        <p:nvSpPr>
          <p:cNvPr id="4" name="Slide Number Placeholder 3"/>
          <p:cNvSpPr>
            <a:spLocks noGrp="1"/>
          </p:cNvSpPr>
          <p:nvPr>
            <p:ph type="sldNum" sz="quarter" idx="10"/>
          </p:nvPr>
        </p:nvSpPr>
        <p:spPr/>
        <p:txBody>
          <a:bodyPr/>
          <a:lstStyle/>
          <a:p>
            <a:fld id="{2DC65C03-8DB3-4541-A0B0-141891447B0B}" type="slidenum">
              <a:rPr lang="en-US" smtClean="0"/>
              <a:pPr/>
              <a:t>11</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2DC65C03-8DB3-4541-A0B0-141891447B0B}" type="slidenum">
              <a:rPr lang="en-US" smtClean="0"/>
              <a:pPr/>
              <a:t>12</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kern="1200" baseline="0" dirty="0" smtClean="0">
                <a:solidFill>
                  <a:schemeClr val="tx1"/>
                </a:solidFill>
                <a:latin typeface="+mn-lt"/>
                <a:ea typeface="+mn-ea"/>
                <a:cs typeface="+mn-cs"/>
              </a:rPr>
              <a:t>The primary idea of constructivism is that learners</a:t>
            </a:r>
          </a:p>
          <a:p>
            <a:r>
              <a:rPr lang="en-US" sz="1200" b="1" kern="1200" baseline="0" dirty="0" smtClean="0">
                <a:solidFill>
                  <a:schemeClr val="tx1"/>
                </a:solidFill>
                <a:latin typeface="+mn-lt"/>
                <a:ea typeface="+mn-ea"/>
                <a:cs typeface="+mn-cs"/>
              </a:rPr>
              <a:t>“construct” their own knowledge on the basis of what they</a:t>
            </a:r>
          </a:p>
          <a:p>
            <a:r>
              <a:rPr lang="en-US" sz="1200" b="1" kern="1200" baseline="0" dirty="0" smtClean="0">
                <a:solidFill>
                  <a:schemeClr val="tx1"/>
                </a:solidFill>
                <a:latin typeface="+mn-lt"/>
                <a:ea typeface="+mn-ea"/>
                <a:cs typeface="+mn-cs"/>
              </a:rPr>
              <a:t>already know. This theory posits that learning is active,</a:t>
            </a:r>
          </a:p>
          <a:p>
            <a:r>
              <a:rPr lang="en-US" sz="1200" b="1" kern="1200" baseline="0" dirty="0" smtClean="0">
                <a:solidFill>
                  <a:schemeClr val="tx1"/>
                </a:solidFill>
                <a:latin typeface="+mn-lt"/>
                <a:ea typeface="+mn-ea"/>
                <a:cs typeface="+mn-cs"/>
              </a:rPr>
              <a:t>rather than passive, with learners making judgments</a:t>
            </a:r>
          </a:p>
          <a:p>
            <a:r>
              <a:rPr lang="en-US" sz="1200" b="1" kern="1200" baseline="0" dirty="0" smtClean="0">
                <a:solidFill>
                  <a:schemeClr val="tx1"/>
                </a:solidFill>
                <a:latin typeface="+mn-lt"/>
                <a:ea typeface="+mn-ea"/>
                <a:cs typeface="+mn-cs"/>
              </a:rPr>
              <a:t>about when and how to modify their knowledge</a:t>
            </a:r>
          </a:p>
          <a:p>
            <a:r>
              <a:rPr lang="en-US" sz="1200" b="1" kern="1200" baseline="0" dirty="0" smtClean="0">
                <a:solidFill>
                  <a:schemeClr val="tx1"/>
                </a:solidFill>
                <a:latin typeface="+mn-lt"/>
                <a:ea typeface="+mn-ea"/>
                <a:cs typeface="+mn-cs"/>
              </a:rPr>
              <a:t>L</a:t>
            </a:r>
            <a:endParaRPr lang="en-US" dirty="0"/>
          </a:p>
        </p:txBody>
      </p:sp>
      <p:sp>
        <p:nvSpPr>
          <p:cNvPr id="4" name="Slide Number Placeholder 3"/>
          <p:cNvSpPr>
            <a:spLocks noGrp="1"/>
          </p:cNvSpPr>
          <p:nvPr>
            <p:ph type="sldNum" sz="quarter" idx="10"/>
          </p:nvPr>
        </p:nvSpPr>
        <p:spPr/>
        <p:txBody>
          <a:bodyPr/>
          <a:lstStyle/>
          <a:p>
            <a:fld id="{2DC65C03-8DB3-4541-A0B0-141891447B0B}" type="slidenum">
              <a:rPr lang="en-US" smtClean="0"/>
              <a:pPr/>
              <a:t>13</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fld id="{2DC65C03-8DB3-4541-A0B0-141891447B0B}" type="slidenum">
              <a:rPr lang="en-US" smtClean="0"/>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7/24/2009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7/24/2009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D8BD707-D9CF-40AE-B4C6-C98DA3205C09}" type="datetimeFigureOut">
              <a:rPr lang="en-US" smtClean="0"/>
              <a:pPr/>
              <a:t>7/24/2009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D8BD707-D9CF-40AE-B4C6-C98DA3205C09}" type="datetimeFigureOut">
              <a:rPr lang="en-US" smtClean="0"/>
              <a:pPr/>
              <a:t>7/24/2009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7/24/2009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7/24/2009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7/24/2009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8BD707-D9CF-40AE-B4C6-C98DA3205C09}" type="datetimeFigureOut">
              <a:rPr lang="en-US" smtClean="0"/>
              <a:pPr/>
              <a:t>7/24/2009</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g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1.xml"/><Relationship Id="rId2" Type="http://schemas.openxmlformats.org/officeDocument/2006/relationships/notesSlide" Target="../notesSlides/notesSlide6.xml"/><Relationship Id="rId1" Type="http://schemas.openxmlformats.org/officeDocument/2006/relationships/slideLayout" Target="../slideLayouts/slideLayout2.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hyperlink" Target="http://www3.nl.edu/academics/cas/ace/facultypapers/StephenBrookfield_AdultLearning.cfm"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 Id="rId4" Type="http://schemas.openxmlformats.org/officeDocument/2006/relationships/hyperlink" Target="http://www.mtsu.edu/~itconf/proceed00/fidishun.htm" TargetMode="Externa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F:\Seminar\rakesh\Principles of adult learning 28.5.ssg\adult image\adulteach[1].gif"/>
          <p:cNvPicPr>
            <a:picLocks noChangeAspect="1" noChangeArrowheads="1"/>
          </p:cNvPicPr>
          <p:nvPr/>
        </p:nvPicPr>
        <p:blipFill>
          <a:blip r:embed="rId2"/>
          <a:srcRect/>
          <a:stretch>
            <a:fillRect/>
          </a:stretch>
        </p:blipFill>
        <p:spPr bwMode="auto">
          <a:xfrm>
            <a:off x="609600" y="1143000"/>
            <a:ext cx="8077200" cy="5562600"/>
          </a:xfrm>
          <a:prstGeom prst="rect">
            <a:avLst/>
          </a:prstGeom>
          <a:noFill/>
        </p:spPr>
      </p:pic>
      <p:sp>
        <p:nvSpPr>
          <p:cNvPr id="2" name="Title 1"/>
          <p:cNvSpPr>
            <a:spLocks noGrp="1"/>
          </p:cNvSpPr>
          <p:nvPr>
            <p:ph type="ctrTitle"/>
          </p:nvPr>
        </p:nvSpPr>
        <p:spPr>
          <a:xfrm>
            <a:off x="228600" y="304800"/>
            <a:ext cx="6096000" cy="936625"/>
          </a:xfrm>
          <a:solidFill>
            <a:schemeClr val="bg1"/>
          </a:solidFill>
        </p:spPr>
        <p:txBody>
          <a:bodyPr>
            <a:normAutofit/>
          </a:bodyPr>
          <a:lstStyle/>
          <a:p>
            <a:r>
              <a:rPr lang="en-US" sz="3200" b="1" dirty="0" smtClean="0"/>
              <a:t>Principles of Adult Learning </a:t>
            </a:r>
            <a:endParaRPr lang="en-US" sz="3200" b="1" dirty="0"/>
          </a:p>
        </p:txBody>
      </p:sp>
      <p:sp>
        <p:nvSpPr>
          <p:cNvPr id="3" name="Subtitle 2"/>
          <p:cNvSpPr>
            <a:spLocks noGrp="1"/>
          </p:cNvSpPr>
          <p:nvPr>
            <p:ph type="subTitle" idx="1"/>
          </p:nvPr>
        </p:nvSpPr>
        <p:spPr>
          <a:xfrm>
            <a:off x="4724400" y="5791200"/>
            <a:ext cx="4267200" cy="990600"/>
          </a:xfrm>
          <a:solidFill>
            <a:schemeClr val="bg1"/>
          </a:solidFill>
        </p:spPr>
        <p:txBody>
          <a:bodyPr>
            <a:normAutofit/>
          </a:bodyPr>
          <a:lstStyle/>
          <a:p>
            <a:r>
              <a:rPr lang="en-US" sz="2400" b="1" smtClean="0"/>
              <a:t>By</a:t>
            </a:r>
            <a:r>
              <a:rPr lang="en-US" sz="2400" b="1" smtClean="0"/>
              <a:t> </a:t>
            </a:r>
            <a:r>
              <a:rPr lang="en-US" sz="2400" b="1" dirty="0" smtClean="0"/>
              <a:t>Dr </a:t>
            </a:r>
            <a:r>
              <a:rPr lang="en-US" sz="2400" b="1" dirty="0" err="1" smtClean="0"/>
              <a:t>Rakesh</a:t>
            </a:r>
            <a:r>
              <a:rPr lang="en-US" sz="2400" b="1" dirty="0" smtClean="0"/>
              <a:t> Kumar</a:t>
            </a:r>
            <a:r>
              <a:rPr lang="en-US" sz="2400" dirty="0" smtClean="0"/>
              <a:t/>
            </a:r>
            <a:br>
              <a:rPr lang="en-US" sz="2400" dirty="0" smtClean="0"/>
            </a:b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715962"/>
          </a:xfrm>
        </p:spPr>
        <p:txBody>
          <a:bodyPr>
            <a:normAutofit/>
          </a:bodyPr>
          <a:lstStyle/>
          <a:p>
            <a:r>
              <a:rPr lang="en-US" sz="2800" b="1" dirty="0" smtClean="0"/>
              <a:t>Reflective practice</a:t>
            </a:r>
          </a:p>
        </p:txBody>
      </p:sp>
      <p:sp>
        <p:nvSpPr>
          <p:cNvPr id="4" name="Content Placeholder 3"/>
          <p:cNvSpPr>
            <a:spLocks noGrp="1"/>
          </p:cNvSpPr>
          <p:nvPr>
            <p:ph idx="1"/>
          </p:nvPr>
        </p:nvSpPr>
        <p:spPr>
          <a:xfrm>
            <a:off x="228600" y="990600"/>
            <a:ext cx="8686800" cy="5638800"/>
          </a:xfrm>
          <a:ln>
            <a:solidFill>
              <a:schemeClr val="accent1"/>
            </a:solidFill>
          </a:ln>
        </p:spPr>
        <p:txBody>
          <a:bodyPr>
            <a:noAutofit/>
          </a:bodyPr>
          <a:lstStyle/>
          <a:p>
            <a:r>
              <a:rPr lang="en-US" sz="2400" dirty="0" smtClean="0"/>
              <a:t>Described by Donald </a:t>
            </a:r>
            <a:r>
              <a:rPr lang="en-US" sz="2400" dirty="0" err="1" smtClean="0"/>
              <a:t>Schön</a:t>
            </a:r>
            <a:r>
              <a:rPr lang="en-US" sz="2400" dirty="0" smtClean="0"/>
              <a:t> </a:t>
            </a:r>
          </a:p>
          <a:p>
            <a:r>
              <a:rPr lang="en-US" sz="2400" dirty="0" smtClean="0"/>
              <a:t>Unexpected events or surprises trigger two kinds of reflection</a:t>
            </a:r>
          </a:p>
          <a:p>
            <a:pPr marL="457200" indent="-457200">
              <a:buFont typeface="+mj-lt"/>
              <a:buAutoNum type="arabicPeriod"/>
            </a:pPr>
            <a:r>
              <a:rPr lang="en-US" sz="2400" dirty="0" smtClean="0"/>
              <a:t>Immediate Reflection-  </a:t>
            </a:r>
          </a:p>
          <a:p>
            <a:pPr marL="457200" indent="-457200">
              <a:buNone/>
            </a:pPr>
            <a:r>
              <a:rPr lang="en-US" sz="2400" dirty="0" smtClean="0"/>
              <a:t>      ability to learn and develop continually by creatively applying current and past experiences and reasoning to unfamiliar events while they are occurring </a:t>
            </a:r>
          </a:p>
          <a:p>
            <a:pPr marL="457200" indent="-457200">
              <a:buAutoNum type="arabicPeriod" startAt="2"/>
            </a:pPr>
            <a:r>
              <a:rPr lang="en-US" sz="2400" dirty="0" smtClean="0"/>
              <a:t>Late Reflection – </a:t>
            </a:r>
          </a:p>
          <a:p>
            <a:pPr marL="457200" indent="-457200">
              <a:buNone/>
            </a:pPr>
            <a:r>
              <a:rPr lang="en-US" sz="2400" dirty="0" smtClean="0"/>
              <a:t>      a process of thinking back and analyzing past situation with unexpected event</a:t>
            </a:r>
          </a:p>
          <a:p>
            <a:pPr marL="457200" indent="-457200"/>
            <a:r>
              <a:rPr lang="en-US" sz="2400" dirty="0" smtClean="0"/>
              <a:t>Helps continually reshape approaches and develop wisdom</a:t>
            </a:r>
          </a:p>
          <a:p>
            <a:r>
              <a:rPr lang="en-US" sz="2400" dirty="0" smtClean="0"/>
              <a:t>Vehicles for reflective practice: debriefing with peers or learners, seeking feedback from learners on a regular basis, and keeping a journal</a:t>
            </a:r>
            <a:endParaRPr lang="en-US" sz="2400"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715962"/>
          </a:xfrm>
        </p:spPr>
        <p:txBody>
          <a:bodyPr>
            <a:normAutofit/>
          </a:bodyPr>
          <a:lstStyle/>
          <a:p>
            <a:r>
              <a:rPr lang="en-US" sz="2800" b="1" dirty="0" smtClean="0"/>
              <a:t>Experiential Learning </a:t>
            </a:r>
          </a:p>
        </p:txBody>
      </p:sp>
      <p:graphicFrame>
        <p:nvGraphicFramePr>
          <p:cNvPr id="4" name="Diagram 3"/>
          <p:cNvGraphicFramePr/>
          <p:nvPr/>
        </p:nvGraphicFramePr>
        <p:xfrm>
          <a:off x="304800" y="1066800"/>
          <a:ext cx="8229600" cy="54864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5" name="Oval Callout 4"/>
          <p:cNvSpPr/>
          <p:nvPr/>
        </p:nvSpPr>
        <p:spPr>
          <a:xfrm>
            <a:off x="6172200" y="1066800"/>
            <a:ext cx="2286000" cy="990600"/>
          </a:xfrm>
          <a:prstGeom prst="wedgeEllipseCallout">
            <a:avLst>
              <a:gd name="adj1" fmla="val -44833"/>
              <a:gd name="adj2" fmla="val 90192"/>
            </a:avLst>
          </a:prstGeom>
          <a:solidFill>
            <a:schemeClr val="accent4">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solidFill>
                  <a:schemeClr val="bg1"/>
                </a:solidFill>
              </a:rPr>
              <a:t>New Learning</a:t>
            </a:r>
            <a:endParaRPr lang="en-US" dirty="0">
              <a:solidFill>
                <a:schemeClr val="bg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715962"/>
          </a:xfrm>
        </p:spPr>
        <p:txBody>
          <a:bodyPr>
            <a:normAutofit/>
          </a:bodyPr>
          <a:lstStyle/>
          <a:p>
            <a:r>
              <a:rPr lang="en-US" sz="2800" b="1" dirty="0" smtClean="0"/>
              <a:t>Self efficacy</a:t>
            </a:r>
          </a:p>
        </p:txBody>
      </p:sp>
      <p:sp>
        <p:nvSpPr>
          <p:cNvPr id="4" name="Content Placeholder 3"/>
          <p:cNvSpPr>
            <a:spLocks noGrp="1"/>
          </p:cNvSpPr>
          <p:nvPr>
            <p:ph idx="1"/>
          </p:nvPr>
        </p:nvSpPr>
        <p:spPr>
          <a:xfrm>
            <a:off x="228600" y="990600"/>
            <a:ext cx="8686800" cy="5638800"/>
          </a:xfrm>
          <a:ln>
            <a:solidFill>
              <a:schemeClr val="accent1"/>
            </a:solidFill>
          </a:ln>
        </p:spPr>
        <p:txBody>
          <a:bodyPr>
            <a:noAutofit/>
          </a:bodyPr>
          <a:lstStyle/>
          <a:p>
            <a:pPr marL="457200" indent="-457200">
              <a:buFont typeface="+mj-lt"/>
              <a:buAutoNum type="arabicPeriod"/>
            </a:pPr>
            <a:r>
              <a:rPr lang="en-US" sz="2400" dirty="0" smtClean="0">
                <a:latin typeface="+mj-lt"/>
              </a:rPr>
              <a:t>Adult’s action depend on their own judgment of their ability to deal with different situations</a:t>
            </a:r>
          </a:p>
          <a:p>
            <a:pPr marL="457200" indent="-457200">
              <a:buFont typeface="+mj-lt"/>
              <a:buAutoNum type="arabicPeriod"/>
            </a:pPr>
            <a:endParaRPr lang="en-US" sz="2400" dirty="0" smtClean="0">
              <a:latin typeface="+mj-lt"/>
            </a:endParaRPr>
          </a:p>
          <a:p>
            <a:pPr marL="457200" indent="-457200">
              <a:buFont typeface="+mj-lt"/>
              <a:buAutoNum type="arabicPeriod"/>
            </a:pPr>
            <a:r>
              <a:rPr lang="en-US" sz="2400" dirty="0" smtClean="0">
                <a:latin typeface="+mj-lt"/>
              </a:rPr>
              <a:t>Actions include what they choose to do, how much effort they invest in activities, how long they persist in the face of adversity, and whether they approach the tasks anxiously or assuredly.</a:t>
            </a:r>
          </a:p>
          <a:p>
            <a:pPr marL="457200" indent="-457200">
              <a:buFont typeface="+mj-lt"/>
              <a:buAutoNum type="arabicPeriod"/>
            </a:pPr>
            <a:endParaRPr lang="en-US" sz="2400" dirty="0" smtClean="0">
              <a:latin typeface="+mj-lt"/>
            </a:endParaRPr>
          </a:p>
          <a:p>
            <a:pPr marL="457200" indent="-457200">
              <a:buFont typeface="+mj-lt"/>
              <a:buAutoNum type="arabicPeriod"/>
            </a:pPr>
            <a:r>
              <a:rPr lang="en-US" sz="2400" dirty="0" smtClean="0">
                <a:latin typeface="+mj-lt"/>
              </a:rPr>
              <a:t>These judgments, called “self efficacy,” arise from four main information sources: </a:t>
            </a:r>
          </a:p>
          <a:p>
            <a:pPr marL="857250" lvl="1" indent="-457200">
              <a:buFont typeface="+mj-lt"/>
              <a:buAutoNum type="arabicPeriod"/>
            </a:pPr>
            <a:r>
              <a:rPr lang="en-US" sz="2400" dirty="0" smtClean="0">
                <a:latin typeface="+mj-lt"/>
              </a:rPr>
              <a:t>Performance attainments</a:t>
            </a:r>
          </a:p>
          <a:p>
            <a:pPr marL="857250" lvl="1" indent="-457200">
              <a:buFont typeface="+mj-lt"/>
              <a:buAutoNum type="arabicPeriod"/>
            </a:pPr>
            <a:r>
              <a:rPr lang="en-US" sz="2400" dirty="0" smtClean="0">
                <a:latin typeface="+mj-lt"/>
              </a:rPr>
              <a:t>observations of other people </a:t>
            </a:r>
          </a:p>
          <a:p>
            <a:pPr marL="857250" lvl="1" indent="-457200">
              <a:buFont typeface="+mj-lt"/>
              <a:buAutoNum type="arabicPeriod"/>
            </a:pPr>
            <a:r>
              <a:rPr lang="en-US" sz="2400" dirty="0" smtClean="0">
                <a:latin typeface="+mj-lt"/>
              </a:rPr>
              <a:t>Verbal persuasion</a:t>
            </a:r>
          </a:p>
          <a:p>
            <a:pPr marL="857250" lvl="1" indent="-457200">
              <a:buFont typeface="+mj-lt"/>
              <a:buAutoNum type="arabicPeriod"/>
            </a:pPr>
            <a:r>
              <a:rPr lang="en-US" sz="2400" dirty="0" smtClean="0">
                <a:latin typeface="+mj-lt"/>
              </a:rPr>
              <a:t>Physiological state</a:t>
            </a: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715962"/>
          </a:xfrm>
        </p:spPr>
        <p:txBody>
          <a:bodyPr>
            <a:normAutofit/>
          </a:bodyPr>
          <a:lstStyle/>
          <a:p>
            <a:r>
              <a:rPr lang="en-US" sz="2800" b="1" dirty="0" smtClean="0"/>
              <a:t>Constructivism</a:t>
            </a:r>
          </a:p>
        </p:txBody>
      </p:sp>
      <p:sp>
        <p:nvSpPr>
          <p:cNvPr id="4" name="Content Placeholder 3"/>
          <p:cNvSpPr>
            <a:spLocks noGrp="1"/>
          </p:cNvSpPr>
          <p:nvPr>
            <p:ph idx="1"/>
          </p:nvPr>
        </p:nvSpPr>
        <p:spPr>
          <a:xfrm>
            <a:off x="228600" y="1371600"/>
            <a:ext cx="8686800" cy="4800600"/>
          </a:xfrm>
          <a:ln>
            <a:solidFill>
              <a:schemeClr val="accent1"/>
            </a:solidFill>
          </a:ln>
        </p:spPr>
        <p:txBody>
          <a:bodyPr>
            <a:noAutofit/>
          </a:bodyPr>
          <a:lstStyle/>
          <a:p>
            <a:pPr marL="457200" indent="-457200">
              <a:buNone/>
            </a:pPr>
            <a:endParaRPr lang="en-US" sz="2400" dirty="0" smtClean="0"/>
          </a:p>
          <a:p>
            <a:pPr marL="457200" indent="-457200">
              <a:buFont typeface="+mj-lt"/>
              <a:buAutoNum type="arabicPeriod"/>
            </a:pPr>
            <a:r>
              <a:rPr lang="en-US" sz="2400" dirty="0" smtClean="0"/>
              <a:t>Teacher – a facilitator of learning </a:t>
            </a:r>
          </a:p>
          <a:p>
            <a:pPr marL="457200" indent="-457200">
              <a:buFont typeface="+mj-lt"/>
              <a:buAutoNum type="arabicPeriod"/>
            </a:pPr>
            <a:endParaRPr lang="en-US" sz="2400" dirty="0" smtClean="0"/>
          </a:p>
          <a:p>
            <a:pPr marL="457200" indent="-457200">
              <a:buFont typeface="+mj-lt"/>
              <a:buAutoNum type="arabicPeriod"/>
            </a:pPr>
            <a:r>
              <a:rPr lang="en-US" sz="2400" dirty="0" smtClean="0"/>
              <a:t>Learning based on prior knowledge</a:t>
            </a:r>
          </a:p>
          <a:p>
            <a:pPr marL="457200" indent="-457200">
              <a:buFont typeface="+mj-lt"/>
              <a:buAutoNum type="arabicPeriod"/>
            </a:pPr>
            <a:endParaRPr lang="en-US" sz="2400" dirty="0" smtClean="0"/>
          </a:p>
          <a:p>
            <a:pPr marL="457200" indent="-457200">
              <a:buFont typeface="+mj-lt"/>
              <a:buAutoNum type="arabicPeriod"/>
            </a:pPr>
            <a:r>
              <a:rPr lang="en-US" sz="2400" dirty="0" smtClean="0"/>
              <a:t>Active participation of students in their learning through problem solving and group interaction</a:t>
            </a:r>
          </a:p>
          <a:p>
            <a:pPr marL="457200" indent="-457200">
              <a:buFont typeface="+mj-lt"/>
              <a:buAutoNum type="arabicPeriod"/>
            </a:pPr>
            <a:endParaRPr lang="en-US" sz="2400" dirty="0" smtClean="0"/>
          </a:p>
          <a:p>
            <a:pPr marL="457200" indent="-457200">
              <a:buFont typeface="+mj-lt"/>
              <a:buAutoNum type="arabicPeriod"/>
            </a:pPr>
            <a:r>
              <a:rPr lang="en-US" sz="2400" dirty="0" smtClean="0"/>
              <a:t>Sufficient time must be provided for </a:t>
            </a:r>
            <a:r>
              <a:rPr lang="en-US" sz="2400" dirty="0" err="1" smtClean="0"/>
              <a:t>in­depth</a:t>
            </a:r>
            <a:r>
              <a:rPr lang="en-US" sz="2400" dirty="0" smtClean="0"/>
              <a:t> examination of new experiences</a:t>
            </a:r>
            <a:endParaRPr lang="en-US" sz="2400"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715962"/>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en-US" sz="2800" b="1" dirty="0" err="1" smtClean="0"/>
              <a:t>Knowle’s</a:t>
            </a:r>
            <a:r>
              <a:rPr lang="en-US" sz="2800" b="1" dirty="0" smtClean="0"/>
              <a:t> principles of adult learning</a:t>
            </a:r>
          </a:p>
        </p:txBody>
      </p:sp>
      <p:sp>
        <p:nvSpPr>
          <p:cNvPr id="4" name="Content Placeholder 3"/>
          <p:cNvSpPr>
            <a:spLocks noGrp="1"/>
          </p:cNvSpPr>
          <p:nvPr>
            <p:ph idx="1"/>
          </p:nvPr>
        </p:nvSpPr>
        <p:spPr>
          <a:xfrm>
            <a:off x="381000" y="1143000"/>
            <a:ext cx="8229600" cy="5364163"/>
          </a:xfrm>
          <a:ln>
            <a:solidFill>
              <a:schemeClr val="accent2"/>
            </a:solidFill>
          </a:ln>
        </p:spPr>
        <p:style>
          <a:lnRef idx="1">
            <a:schemeClr val="accent5"/>
          </a:lnRef>
          <a:fillRef idx="2">
            <a:schemeClr val="accent5"/>
          </a:fillRef>
          <a:effectRef idx="1">
            <a:schemeClr val="accent5"/>
          </a:effectRef>
          <a:fontRef idx="minor">
            <a:schemeClr val="dk1"/>
          </a:fontRef>
        </p:style>
        <p:txBody>
          <a:bodyPr>
            <a:noAutofit/>
          </a:bodyPr>
          <a:lstStyle/>
          <a:p>
            <a:pPr lvl="0">
              <a:buNone/>
            </a:pPr>
            <a:endParaRPr lang="en-US" sz="2400" b="1" dirty="0" smtClean="0"/>
          </a:p>
          <a:p>
            <a:pPr lvl="0" algn="ctr">
              <a:buNone/>
            </a:pPr>
            <a:r>
              <a:rPr lang="en-US" sz="2400" b="1" dirty="0" smtClean="0">
                <a:solidFill>
                  <a:schemeClr val="accent2">
                    <a:lumMod val="75000"/>
                  </a:schemeClr>
                </a:solidFill>
              </a:rPr>
              <a:t>Need to Know</a:t>
            </a:r>
          </a:p>
          <a:p>
            <a:pPr lvl="0" algn="ctr">
              <a:buNone/>
            </a:pPr>
            <a:endParaRPr lang="en-US" sz="2400" b="1" dirty="0" smtClean="0"/>
          </a:p>
          <a:p>
            <a:pPr lvl="0" algn="ctr">
              <a:buNone/>
            </a:pPr>
            <a:r>
              <a:rPr lang="en-US" sz="2400" b="1" dirty="0" smtClean="0">
                <a:solidFill>
                  <a:srgbClr val="0070C0"/>
                </a:solidFill>
              </a:rPr>
              <a:t>Self-Concept </a:t>
            </a:r>
          </a:p>
          <a:p>
            <a:pPr lvl="0" algn="ctr">
              <a:buNone/>
            </a:pPr>
            <a:endParaRPr lang="en-US" sz="2400" b="1" dirty="0" smtClean="0"/>
          </a:p>
          <a:p>
            <a:pPr lvl="0" algn="ctr">
              <a:buNone/>
            </a:pPr>
            <a:r>
              <a:rPr lang="en-US" sz="2400" b="1" dirty="0" smtClean="0">
                <a:solidFill>
                  <a:srgbClr val="FF0000"/>
                </a:solidFill>
              </a:rPr>
              <a:t>Role of Experience</a:t>
            </a:r>
          </a:p>
          <a:p>
            <a:pPr lvl="0" algn="ctr">
              <a:buNone/>
            </a:pPr>
            <a:endParaRPr lang="en-US" sz="2400" b="1" dirty="0" smtClean="0"/>
          </a:p>
          <a:p>
            <a:pPr lvl="0" algn="ctr">
              <a:buNone/>
            </a:pPr>
            <a:r>
              <a:rPr lang="en-US" sz="2400" b="1" dirty="0" smtClean="0">
                <a:solidFill>
                  <a:srgbClr val="7030A0"/>
                </a:solidFill>
              </a:rPr>
              <a:t>Readiness to Learn</a:t>
            </a:r>
          </a:p>
          <a:p>
            <a:pPr lvl="0" algn="ctr">
              <a:buNone/>
            </a:pPr>
            <a:endParaRPr lang="en-US" sz="2400" b="1" dirty="0" smtClean="0"/>
          </a:p>
          <a:p>
            <a:pPr lvl="0" algn="ctr">
              <a:buNone/>
            </a:pPr>
            <a:r>
              <a:rPr lang="en-US" sz="2400" b="1" dirty="0" smtClean="0">
                <a:solidFill>
                  <a:srgbClr val="002060"/>
                </a:solidFill>
              </a:rPr>
              <a:t>Orientation to Learning</a:t>
            </a:r>
          </a:p>
          <a:p>
            <a:pPr lvl="0" algn="ctr">
              <a:buNone/>
            </a:pPr>
            <a:endParaRPr lang="en-US" sz="2400" b="1" dirty="0" smtClean="0"/>
          </a:p>
          <a:p>
            <a:pPr lvl="0" algn="ctr">
              <a:buNone/>
            </a:pPr>
            <a:r>
              <a:rPr lang="en-US" sz="2400" b="1" dirty="0" smtClean="0">
                <a:solidFill>
                  <a:srgbClr val="FF0066"/>
                </a:solidFill>
              </a:rPr>
              <a:t>Motivation to Learn</a:t>
            </a:r>
            <a:endParaRPr lang="en-US" sz="2400" b="1" dirty="0">
              <a:solidFill>
                <a:srgbClr val="FF0066"/>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686800" cy="715962"/>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en-US" sz="2800" b="1" dirty="0" smtClean="0"/>
              <a:t>Pike's Laws of Adult Learning </a:t>
            </a:r>
            <a:endParaRPr lang="en-US" sz="2800" dirty="0" smtClean="0"/>
          </a:p>
        </p:txBody>
      </p:sp>
      <p:sp>
        <p:nvSpPr>
          <p:cNvPr id="4" name="Content Placeholder 3"/>
          <p:cNvSpPr>
            <a:spLocks noGrp="1"/>
          </p:cNvSpPr>
          <p:nvPr>
            <p:ph idx="1"/>
          </p:nvPr>
        </p:nvSpPr>
        <p:spPr>
          <a:xfrm>
            <a:off x="228600" y="1066800"/>
            <a:ext cx="8686800" cy="5364163"/>
          </a:xfrm>
          <a:ln>
            <a:solidFill>
              <a:schemeClr val="accent2"/>
            </a:solidFill>
          </a:ln>
        </p:spPr>
        <p:style>
          <a:lnRef idx="1">
            <a:schemeClr val="accent1"/>
          </a:lnRef>
          <a:fillRef idx="2">
            <a:schemeClr val="accent1"/>
          </a:fillRef>
          <a:effectRef idx="1">
            <a:schemeClr val="accent1"/>
          </a:effectRef>
          <a:fontRef idx="minor">
            <a:schemeClr val="dk1"/>
          </a:fontRef>
        </p:style>
        <p:txBody>
          <a:bodyPr>
            <a:noAutofit/>
          </a:bodyPr>
          <a:lstStyle/>
          <a:p>
            <a:pPr>
              <a:buNone/>
            </a:pPr>
            <a:r>
              <a:rPr lang="en-US" sz="2400" dirty="0" smtClean="0"/>
              <a:t>Robert W. Pike (1989)- author of the book </a:t>
            </a:r>
            <a:r>
              <a:rPr lang="en-US" sz="2400" i="1" dirty="0" smtClean="0"/>
              <a:t>‘Creative Training Techniques’</a:t>
            </a:r>
          </a:p>
          <a:p>
            <a:pPr>
              <a:buNone/>
            </a:pPr>
            <a:endParaRPr lang="en-US" sz="2400" b="1" dirty="0" smtClean="0"/>
          </a:p>
          <a:p>
            <a:pPr>
              <a:buNone/>
            </a:pPr>
            <a:r>
              <a:rPr lang="en-US" sz="2400" b="1" dirty="0" smtClean="0"/>
              <a:t>Law 1: </a:t>
            </a:r>
            <a:r>
              <a:rPr lang="en-US" sz="2400" dirty="0" smtClean="0"/>
              <a:t>Adults are babies with big bodies</a:t>
            </a:r>
          </a:p>
          <a:p>
            <a:pPr>
              <a:buNone/>
            </a:pPr>
            <a:endParaRPr lang="en-US" sz="2400" b="1" dirty="0" smtClean="0"/>
          </a:p>
          <a:p>
            <a:pPr>
              <a:buNone/>
            </a:pPr>
            <a:r>
              <a:rPr lang="en-US" sz="2400" b="1" dirty="0" smtClean="0"/>
              <a:t>Law 2: </a:t>
            </a:r>
            <a:r>
              <a:rPr lang="en-US" sz="2400" dirty="0" smtClean="0"/>
              <a:t>People do not argue with their own data </a:t>
            </a:r>
          </a:p>
          <a:p>
            <a:pPr>
              <a:buNone/>
            </a:pPr>
            <a:endParaRPr lang="en-US" sz="2400" b="1" dirty="0" smtClean="0"/>
          </a:p>
          <a:p>
            <a:pPr>
              <a:buNone/>
            </a:pPr>
            <a:r>
              <a:rPr lang="en-US" sz="2400" b="1" dirty="0" smtClean="0"/>
              <a:t>Law 3: </a:t>
            </a:r>
            <a:r>
              <a:rPr lang="en-US" sz="2400" dirty="0" smtClean="0"/>
              <a:t>Learning is directly proportional to the amount of fun you are  </a:t>
            </a:r>
          </a:p>
          <a:p>
            <a:pPr>
              <a:buNone/>
            </a:pPr>
            <a:r>
              <a:rPr lang="en-US" sz="2400" dirty="0" smtClean="0"/>
              <a:t>            having </a:t>
            </a:r>
          </a:p>
          <a:p>
            <a:pPr>
              <a:buNone/>
            </a:pPr>
            <a:endParaRPr lang="en-US" sz="2400" b="1" dirty="0" smtClean="0"/>
          </a:p>
          <a:p>
            <a:pPr>
              <a:buNone/>
            </a:pPr>
            <a:r>
              <a:rPr lang="en-US" sz="2400" b="1" dirty="0" smtClean="0"/>
              <a:t>Law 4: </a:t>
            </a:r>
            <a:r>
              <a:rPr lang="en-US" sz="2400" dirty="0" smtClean="0"/>
              <a:t>Learning has not taken place until behavior has changed </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715962"/>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en-US" sz="2800" b="1" u="sng" dirty="0" smtClean="0"/>
              <a:t>Adult Learning Techniques</a:t>
            </a:r>
            <a:endParaRPr lang="en-US" sz="2800" dirty="0" smtClean="0"/>
          </a:p>
        </p:txBody>
      </p:sp>
      <p:sp>
        <p:nvSpPr>
          <p:cNvPr id="4" name="Content Placeholder 3"/>
          <p:cNvSpPr>
            <a:spLocks noGrp="1"/>
          </p:cNvSpPr>
          <p:nvPr>
            <p:ph idx="1"/>
          </p:nvPr>
        </p:nvSpPr>
        <p:spPr>
          <a:xfrm>
            <a:off x="762000" y="1189037"/>
            <a:ext cx="3657600" cy="5364163"/>
          </a:xfrm>
        </p:spPr>
        <p:style>
          <a:lnRef idx="1">
            <a:schemeClr val="accent5"/>
          </a:lnRef>
          <a:fillRef idx="2">
            <a:schemeClr val="accent5"/>
          </a:fillRef>
          <a:effectRef idx="1">
            <a:schemeClr val="accent5"/>
          </a:effectRef>
          <a:fontRef idx="minor">
            <a:schemeClr val="dk1"/>
          </a:fontRef>
        </p:style>
        <p:txBody>
          <a:bodyPr>
            <a:noAutofit/>
          </a:bodyPr>
          <a:lstStyle/>
          <a:p>
            <a:pPr marL="457200" lvl="0" indent="-457200">
              <a:buFont typeface="Wingdings" pitchFamily="2" charset="2"/>
              <a:buChar char="v"/>
            </a:pPr>
            <a:r>
              <a:rPr lang="en-US" sz="2400" dirty="0" smtClean="0"/>
              <a:t>Case study </a:t>
            </a:r>
          </a:p>
          <a:p>
            <a:pPr marL="457200" lvl="0" indent="-457200">
              <a:buFont typeface="Wingdings" pitchFamily="2" charset="2"/>
              <a:buChar char="v"/>
            </a:pPr>
            <a:r>
              <a:rPr lang="en-US" sz="2400" dirty="0" smtClean="0"/>
              <a:t>Team-based learning </a:t>
            </a:r>
          </a:p>
          <a:p>
            <a:pPr marL="457200" lvl="0" indent="-457200">
              <a:buFont typeface="Wingdings" pitchFamily="2" charset="2"/>
              <a:buChar char="v"/>
            </a:pPr>
            <a:r>
              <a:rPr lang="en-US" sz="2400" dirty="0" smtClean="0"/>
              <a:t>Problem-solving exercises </a:t>
            </a:r>
          </a:p>
          <a:p>
            <a:pPr marL="457200" lvl="0" indent="-457200">
              <a:buFont typeface="Wingdings" pitchFamily="2" charset="2"/>
              <a:buChar char="v"/>
            </a:pPr>
            <a:r>
              <a:rPr lang="en-US" sz="2400" dirty="0" smtClean="0"/>
              <a:t>Reflective discourse</a:t>
            </a:r>
          </a:p>
          <a:p>
            <a:pPr marL="457200" lvl="0" indent="-457200">
              <a:buFont typeface="Wingdings" pitchFamily="2" charset="2"/>
              <a:buChar char="v"/>
            </a:pPr>
            <a:r>
              <a:rPr lang="en-US" sz="2400" dirty="0" smtClean="0"/>
              <a:t>Simulations</a:t>
            </a:r>
          </a:p>
          <a:p>
            <a:pPr marL="457200" lvl="0" indent="-457200">
              <a:buFont typeface="Wingdings" pitchFamily="2" charset="2"/>
              <a:buChar char="v"/>
            </a:pPr>
            <a:r>
              <a:rPr lang="en-US" sz="2400" dirty="0" smtClean="0"/>
              <a:t>Role play</a:t>
            </a:r>
          </a:p>
          <a:p>
            <a:pPr marL="457200" indent="-457200">
              <a:buFont typeface="Wingdings" pitchFamily="2" charset="2"/>
              <a:buChar char="v"/>
            </a:pPr>
            <a:r>
              <a:rPr lang="en-US" sz="2400" dirty="0" smtClean="0"/>
              <a:t>Brainstorming</a:t>
            </a:r>
          </a:p>
          <a:p>
            <a:pPr marL="457200" indent="-457200">
              <a:buFont typeface="Wingdings" pitchFamily="2" charset="2"/>
              <a:buChar char="v"/>
            </a:pPr>
            <a:r>
              <a:rPr lang="en-US" sz="2400" dirty="0" smtClean="0"/>
              <a:t>Concept Map</a:t>
            </a:r>
          </a:p>
          <a:p>
            <a:pPr marL="457200" lvl="0" indent="-457200">
              <a:buFont typeface="Wingdings" pitchFamily="2" charset="2"/>
              <a:buChar char="v"/>
            </a:pPr>
            <a:r>
              <a:rPr lang="en-US" sz="2400" dirty="0" smtClean="0"/>
              <a:t>Problem Based learning</a:t>
            </a:r>
          </a:p>
          <a:p>
            <a:pPr marL="457200" lvl="0" indent="-457200">
              <a:buFont typeface="Wingdings" pitchFamily="2" charset="2"/>
              <a:buChar char="v"/>
            </a:pPr>
            <a:r>
              <a:rPr lang="en-US" sz="2400" dirty="0" smtClean="0"/>
              <a:t>Portfolio Learning</a:t>
            </a:r>
          </a:p>
          <a:p>
            <a:pPr marL="457200" lvl="0" indent="-457200">
              <a:buFont typeface="Wingdings" pitchFamily="2" charset="2"/>
              <a:buChar char="v"/>
            </a:pPr>
            <a:endParaRPr lang="en-US" sz="2400" dirty="0"/>
          </a:p>
        </p:txBody>
      </p:sp>
      <p:sp>
        <p:nvSpPr>
          <p:cNvPr id="5" name="Rectangle 4"/>
          <p:cNvSpPr/>
          <p:nvPr/>
        </p:nvSpPr>
        <p:spPr>
          <a:xfrm>
            <a:off x="4953000" y="1181755"/>
            <a:ext cx="3886200" cy="5447645"/>
          </a:xfrm>
          <a:prstGeom prst="rect">
            <a:avLst/>
          </a:prstGeom>
        </p:spPr>
        <p:style>
          <a:lnRef idx="1">
            <a:schemeClr val="accent6"/>
          </a:lnRef>
          <a:fillRef idx="2">
            <a:schemeClr val="accent6"/>
          </a:fillRef>
          <a:effectRef idx="1">
            <a:schemeClr val="accent6"/>
          </a:effectRef>
          <a:fontRef idx="minor">
            <a:schemeClr val="dk1"/>
          </a:fontRef>
        </p:style>
        <p:txBody>
          <a:bodyPr wrap="square">
            <a:spAutoFit/>
          </a:bodyPr>
          <a:lstStyle/>
          <a:p>
            <a:pPr marL="457200" lvl="0" indent="-457200">
              <a:lnSpc>
                <a:spcPct val="150000"/>
              </a:lnSpc>
              <a:buFont typeface="Wingdings" pitchFamily="2" charset="2"/>
              <a:buChar char="v"/>
            </a:pPr>
            <a:r>
              <a:rPr lang="en-US" sz="2400" dirty="0" smtClean="0"/>
              <a:t>Icebreaker</a:t>
            </a:r>
          </a:p>
          <a:p>
            <a:pPr marL="457200" lvl="0" indent="-457200">
              <a:lnSpc>
                <a:spcPct val="150000"/>
              </a:lnSpc>
              <a:buFont typeface="Wingdings" pitchFamily="2" charset="2"/>
              <a:buChar char="v"/>
            </a:pPr>
            <a:r>
              <a:rPr lang="en-US" sz="2400" dirty="0" smtClean="0"/>
              <a:t>Group Discussion</a:t>
            </a:r>
          </a:p>
          <a:p>
            <a:pPr marL="457200" lvl="0" indent="-457200">
              <a:lnSpc>
                <a:spcPct val="150000"/>
              </a:lnSpc>
              <a:buFont typeface="Wingdings" pitchFamily="2" charset="2"/>
              <a:buChar char="v"/>
            </a:pPr>
            <a:r>
              <a:rPr lang="en-US" sz="2400" dirty="0" smtClean="0"/>
              <a:t>Think, Pair, Share </a:t>
            </a:r>
          </a:p>
          <a:p>
            <a:pPr marL="457200" lvl="0" indent="-457200">
              <a:lnSpc>
                <a:spcPct val="150000"/>
              </a:lnSpc>
              <a:buFont typeface="Wingdings" pitchFamily="2" charset="2"/>
              <a:buChar char="v"/>
            </a:pPr>
            <a:r>
              <a:rPr lang="en-US" sz="2400" dirty="0" smtClean="0"/>
              <a:t>Polling the class   </a:t>
            </a:r>
          </a:p>
          <a:p>
            <a:pPr marL="457200" lvl="0" indent="-457200">
              <a:lnSpc>
                <a:spcPct val="150000"/>
              </a:lnSpc>
              <a:buFont typeface="Wingdings" pitchFamily="2" charset="2"/>
              <a:buChar char="v"/>
            </a:pPr>
            <a:r>
              <a:rPr lang="en-US" sz="2400" dirty="0" smtClean="0"/>
              <a:t>Plus/Delta </a:t>
            </a:r>
          </a:p>
          <a:p>
            <a:pPr marL="457200" lvl="0" indent="-457200">
              <a:lnSpc>
                <a:spcPct val="150000"/>
              </a:lnSpc>
              <a:buFont typeface="Wingdings" pitchFamily="2" charset="2"/>
              <a:buChar char="v"/>
            </a:pPr>
            <a:r>
              <a:rPr lang="en-US" sz="2400" dirty="0" smtClean="0"/>
              <a:t>Compare &amp; contrast </a:t>
            </a:r>
          </a:p>
          <a:p>
            <a:pPr marL="457200" lvl="0" indent="-457200">
              <a:lnSpc>
                <a:spcPct val="150000"/>
              </a:lnSpc>
              <a:buFont typeface="Wingdings" pitchFamily="2" charset="2"/>
              <a:buChar char="v"/>
            </a:pPr>
            <a:r>
              <a:rPr lang="en-US" sz="2400" dirty="0" smtClean="0"/>
              <a:t>Find primary data, original sources  </a:t>
            </a:r>
          </a:p>
          <a:p>
            <a:pPr marL="457200" lvl="0" indent="-457200">
              <a:lnSpc>
                <a:spcPct val="150000"/>
              </a:lnSpc>
              <a:buFont typeface="Wingdings" pitchFamily="2" charset="2"/>
              <a:buChar char="v"/>
            </a:pPr>
            <a:r>
              <a:rPr lang="en-US" sz="2400" dirty="0" smtClean="0"/>
              <a:t>Questioning techniques</a:t>
            </a:r>
          </a:p>
          <a:p>
            <a:pPr lvl="1"/>
            <a:endParaRPr lang="en-US" sz="2400" dirty="0" smtClean="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152400"/>
            <a:ext cx="8382000" cy="2362200"/>
          </a:xfrm>
          <a:ln>
            <a:solidFill>
              <a:schemeClr val="accent1"/>
            </a:solidFill>
          </a:ln>
        </p:spPr>
        <p:txBody>
          <a:bodyPr>
            <a:normAutofit fontScale="92500"/>
          </a:bodyPr>
          <a:lstStyle/>
          <a:p>
            <a:pPr algn="ctr">
              <a:buNone/>
            </a:pPr>
            <a:r>
              <a:rPr lang="en-US" sz="3000" b="1" dirty="0" smtClean="0"/>
              <a:t>Icebreaker</a:t>
            </a:r>
            <a:r>
              <a:rPr lang="en-US" sz="3000" dirty="0" smtClean="0"/>
              <a:t/>
            </a:r>
            <a:br>
              <a:rPr lang="en-US" sz="3000" dirty="0" smtClean="0"/>
            </a:br>
            <a:endParaRPr lang="en-US" sz="3000" dirty="0" smtClean="0"/>
          </a:p>
          <a:p>
            <a:r>
              <a:rPr lang="en-US" sz="2400" dirty="0" smtClean="0"/>
              <a:t>A method of "introduction" to achieve a relaxed, friendly atmosphere</a:t>
            </a:r>
          </a:p>
          <a:p>
            <a:pPr>
              <a:buNone/>
            </a:pPr>
            <a:endParaRPr lang="en-US" sz="2400" b="1" dirty="0" smtClean="0"/>
          </a:p>
          <a:p>
            <a:r>
              <a:rPr lang="en-US" sz="2400" dirty="0" smtClean="0"/>
              <a:t>It breaks down the formality of meetings </a:t>
            </a:r>
          </a:p>
        </p:txBody>
      </p:sp>
      <p:sp>
        <p:nvSpPr>
          <p:cNvPr id="1025" name="Rectangle 1"/>
          <p:cNvSpPr>
            <a:spLocks noChangeArrowheads="1"/>
          </p:cNvSpPr>
          <p:nvPr/>
        </p:nvSpPr>
        <p:spPr bwMode="auto">
          <a:xfrm>
            <a:off x="533400" y="2632770"/>
            <a:ext cx="8458200" cy="3877985"/>
          </a:xfrm>
          <a:prstGeom prst="rect">
            <a:avLst/>
          </a:prstGeom>
          <a:noFill/>
          <a:ln w="9525">
            <a:solidFill>
              <a:schemeClr val="accent1"/>
            </a:solid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tabLst/>
            </a:pPr>
            <a:r>
              <a:rPr kumimoji="0" lang="en-US" sz="2400" b="1"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Group Discussion</a:t>
            </a:r>
            <a:endParaRPr lang="en-US" sz="2400" dirty="0" smtClean="0">
              <a:latin typeface="Arial" pitchFamily="34" charset="0"/>
              <a:ea typeface="Times New Roman" pitchFamily="18" charset="0"/>
              <a:cs typeface="Times New Roman" pitchFamily="18" charset="0"/>
            </a:endParaRPr>
          </a:p>
          <a:p>
            <a:pPr marL="0" marR="0" lvl="0" indent="0" algn="ctr" defTabSz="914400" rtl="0" eaLnBrk="1" fontAlgn="base" latinLnBrk="0" hangingPunct="1">
              <a:lnSpc>
                <a:spcPct val="100000"/>
              </a:lnSpc>
              <a:spcBef>
                <a:spcPct val="0"/>
              </a:spcBef>
              <a:spcAft>
                <a:spcPct val="0"/>
              </a:spcAft>
              <a:buClrTx/>
              <a:buSzTx/>
              <a:tabLst/>
            </a:pPr>
            <a:endParaRPr kumimoji="0" lang="en-US" sz="2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 typeface="Arial" pitchFamily="34" charset="0"/>
              <a:buChar char="•"/>
              <a:tabLst/>
            </a:pPr>
            <a:r>
              <a:rPr kumimoji="0" lang="en-US"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 method employed to explore all avenues of a particular subject</a:t>
            </a:r>
          </a:p>
          <a:p>
            <a:pPr marL="0" marR="0" lvl="0" indent="0" algn="l" defTabSz="914400" rtl="0" eaLnBrk="0" fontAlgn="base" latinLnBrk="0" hangingPunct="0">
              <a:lnSpc>
                <a:spcPct val="100000"/>
              </a:lnSpc>
              <a:spcBef>
                <a:spcPct val="0"/>
              </a:spcBef>
              <a:spcAft>
                <a:spcPct val="0"/>
              </a:spcAft>
              <a:buClrTx/>
              <a:buSzTx/>
              <a:tabLst/>
            </a:pPr>
            <a:endParaRPr lang="en-US" sz="2200" b="1" dirty="0" smtClean="0">
              <a:latin typeface="Times New Roman" pitchFamily="18" charset="0"/>
              <a:ea typeface="Times New Roman" pitchFamily="18" charset="0"/>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tabLst/>
            </a:pPr>
            <a:r>
              <a:rPr lang="en-US" sz="2200" b="1" dirty="0" smtClean="0">
                <a:latin typeface="Times New Roman" pitchFamily="18" charset="0"/>
                <a:ea typeface="Times New Roman" pitchFamily="18" charset="0"/>
                <a:cs typeface="Times New Roman" pitchFamily="18" charset="0"/>
              </a:rPr>
              <a:t>Advantages:</a:t>
            </a:r>
          </a:p>
          <a:p>
            <a:pPr marL="0" marR="0" lvl="0" indent="0" algn="l" defTabSz="914400" rtl="0" eaLnBrk="0" fontAlgn="base" latinLnBrk="0" hangingPunct="0">
              <a:lnSpc>
                <a:spcPct val="100000"/>
              </a:lnSpc>
              <a:spcBef>
                <a:spcPct val="0"/>
              </a:spcBef>
              <a:spcAft>
                <a:spcPct val="0"/>
              </a:spcAft>
              <a:buClrTx/>
              <a:buSzTx/>
              <a:tabLst/>
            </a:pPr>
            <a:endParaRPr lang="en-US" sz="2200" b="1" dirty="0" smtClean="0">
              <a:latin typeface="Times New Roman" pitchFamily="18" charset="0"/>
              <a:ea typeface="Times New Roman" pitchFamily="18" charset="0"/>
              <a:cs typeface="Times New Roman" pitchFamily="18"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Everyone has the opportunity to participate in the discussion</a:t>
            </a:r>
            <a:endParaRPr kumimoji="0" lang="en-US" sz="2200" b="0" i="0" u="none" strike="noStrike" cap="none" normalizeH="0" baseline="0" dirty="0" smtClean="0">
              <a:ln>
                <a:noFill/>
              </a:ln>
              <a:solidFill>
                <a:schemeClr val="tx1"/>
              </a:solidFill>
              <a:effectLst/>
              <a:latin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Everyone considers that he is contributing to the goal of progress</a:t>
            </a:r>
            <a:endParaRPr kumimoji="0" lang="en-US" sz="2200" b="0" i="0" u="none" strike="noStrike" cap="none" normalizeH="0" baseline="0" dirty="0" smtClean="0">
              <a:ln>
                <a:noFill/>
              </a:ln>
              <a:solidFill>
                <a:schemeClr val="tx1"/>
              </a:solidFill>
              <a:effectLst/>
              <a:latin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Chairman in each group gains experience in leading a discussion</a:t>
            </a:r>
            <a:endParaRPr kumimoji="0" lang="en-US" sz="2200" b="0" i="0" u="none" strike="noStrike" cap="none" normalizeH="0" baseline="0" dirty="0" smtClean="0">
              <a:ln>
                <a:noFill/>
              </a:ln>
              <a:solidFill>
                <a:schemeClr val="tx1"/>
              </a:solidFill>
              <a:effectLst/>
              <a:latin typeface="Arial" pitchFamily="34" charset="0"/>
            </a:endParaRPr>
          </a:p>
          <a:p>
            <a:pPr marL="457200" marR="0" lvl="0" indent="-457200" algn="l" defTabSz="914400" rtl="0" eaLnBrk="0" fontAlgn="base" latinLnBrk="0" hangingPunct="0">
              <a:lnSpc>
                <a:spcPct val="100000"/>
              </a:lnSpc>
              <a:spcBef>
                <a:spcPct val="0"/>
              </a:spcBef>
              <a:spcAft>
                <a:spcPct val="0"/>
              </a:spcAft>
              <a:buClrTx/>
              <a:buSzTx/>
              <a:buFont typeface="+mj-lt"/>
              <a:buAutoNum type="arabicPeriod"/>
              <a:tabLst/>
            </a:pPr>
            <a:r>
              <a:rPr kumimoji="0" lang="en-US" sz="22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Spokesman in each group gains experience in summarizing and presentation the group's discussions</a:t>
            </a:r>
            <a:endParaRPr kumimoji="0" lang="en-US" sz="2200" b="0" i="0" u="none" strike="noStrike" cap="none" normalizeH="0" baseline="0" dirty="0" smtClean="0">
              <a:ln>
                <a:noFill/>
              </a:ln>
              <a:solidFill>
                <a:schemeClr val="tx1"/>
              </a:solidFill>
              <a:effectLst/>
              <a:latin typeface="Arial" pitchFamily="34"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762000"/>
            <a:ext cx="8382000" cy="5943600"/>
          </a:xfrm>
          <a:ln>
            <a:solidFill>
              <a:schemeClr val="accent1"/>
            </a:solidFill>
          </a:ln>
        </p:spPr>
        <p:txBody>
          <a:bodyPr>
            <a:noAutofit/>
          </a:bodyPr>
          <a:lstStyle/>
          <a:p>
            <a:pPr>
              <a:buNone/>
            </a:pPr>
            <a:endParaRPr lang="en-US" sz="2200" dirty="0" smtClean="0"/>
          </a:p>
          <a:p>
            <a:r>
              <a:rPr lang="en-US" sz="2400" dirty="0" smtClean="0"/>
              <a:t>A method, useful in large or small meetings, to stimulate the creative ability of the members</a:t>
            </a:r>
          </a:p>
          <a:p>
            <a:r>
              <a:rPr lang="en-US" sz="2400" dirty="0" smtClean="0"/>
              <a:t>It can break established patterns of thinking</a:t>
            </a:r>
          </a:p>
          <a:p>
            <a:r>
              <a:rPr lang="en-US" sz="2400" dirty="0" smtClean="0"/>
              <a:t>Criticism are not allowed in between</a:t>
            </a:r>
          </a:p>
          <a:p>
            <a:pPr>
              <a:buNone/>
            </a:pPr>
            <a:endParaRPr lang="en-US" sz="2400" b="1" dirty="0" smtClean="0"/>
          </a:p>
          <a:p>
            <a:pPr>
              <a:buNone/>
            </a:pPr>
            <a:r>
              <a:rPr lang="en-US" sz="2400" b="1" dirty="0" smtClean="0"/>
              <a:t>Advantage:</a:t>
            </a:r>
          </a:p>
          <a:p>
            <a:pPr>
              <a:buNone/>
            </a:pPr>
            <a:endParaRPr lang="en-US" sz="2400" b="1" dirty="0" smtClean="0"/>
          </a:p>
          <a:p>
            <a:r>
              <a:rPr lang="en-US" sz="2400" dirty="0" smtClean="0"/>
              <a:t> Achieve the maximum number of ideas  for a problem in the shortest possible time</a:t>
            </a:r>
          </a:p>
          <a:p>
            <a:r>
              <a:rPr lang="en-US" sz="2400" dirty="0" smtClean="0"/>
              <a:t>It improves creative powers</a:t>
            </a:r>
          </a:p>
          <a:p>
            <a:r>
              <a:rPr lang="en-US" sz="2400" dirty="0" smtClean="0"/>
              <a:t>It improves communication between people</a:t>
            </a:r>
          </a:p>
          <a:p>
            <a:endParaRPr lang="en-US" sz="2200" b="1" dirty="0" smtClean="0"/>
          </a:p>
        </p:txBody>
      </p:sp>
      <p:sp>
        <p:nvSpPr>
          <p:cNvPr id="4" name="TextBox 3"/>
          <p:cNvSpPr txBox="1"/>
          <p:nvPr/>
        </p:nvSpPr>
        <p:spPr>
          <a:xfrm>
            <a:off x="304800" y="188893"/>
            <a:ext cx="8458200" cy="523220"/>
          </a:xfrm>
          <a:prstGeom prst="rect">
            <a:avLst/>
          </a:prstGeom>
          <a:noFill/>
        </p:spPr>
        <p:txBody>
          <a:bodyPr wrap="square" rtlCol="0">
            <a:spAutoFit/>
          </a:bodyPr>
          <a:lstStyle/>
          <a:p>
            <a:pPr lvl="0" algn="ctr">
              <a:buNone/>
            </a:pPr>
            <a:r>
              <a:rPr lang="en-US" sz="2800" b="1" dirty="0" smtClean="0"/>
              <a:t>Brainstorming</a:t>
            </a:r>
            <a:endParaRPr lang="en-US" sz="2800" dirty="0" smtClean="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066800"/>
            <a:ext cx="8229600" cy="5562600"/>
          </a:xfrm>
          <a:ln>
            <a:solidFill>
              <a:schemeClr val="accent1"/>
            </a:solidFill>
          </a:ln>
        </p:spPr>
        <p:txBody>
          <a:bodyPr>
            <a:normAutofit/>
          </a:bodyPr>
          <a:lstStyle/>
          <a:p>
            <a:r>
              <a:rPr lang="en-US" sz="2400" dirty="0" smtClean="0"/>
              <a:t>A case study is a written description of a situation that contains a number of problems </a:t>
            </a:r>
          </a:p>
          <a:p>
            <a:r>
              <a:rPr lang="en-US" sz="2400" dirty="0" smtClean="0"/>
              <a:t>It provides participants with a basis for studying a situation, analyzing its important aspects, and reaching various conclusions</a:t>
            </a:r>
          </a:p>
          <a:p>
            <a:pPr>
              <a:buNone/>
            </a:pPr>
            <a:endParaRPr lang="en-US" sz="2400" b="1" dirty="0" smtClean="0"/>
          </a:p>
          <a:p>
            <a:pPr>
              <a:buNone/>
            </a:pPr>
            <a:r>
              <a:rPr lang="en-US" sz="2400" b="1" dirty="0" smtClean="0"/>
              <a:t>Advantages:</a:t>
            </a:r>
          </a:p>
          <a:p>
            <a:r>
              <a:rPr lang="en-US" sz="2400" dirty="0" smtClean="0"/>
              <a:t>It improves ability to perceive the interrelations between the factors mentioned</a:t>
            </a:r>
          </a:p>
          <a:p>
            <a:r>
              <a:rPr lang="en-US" sz="2400" dirty="0" smtClean="0"/>
              <a:t>It help participants to distinguish relevant material from the superfluous</a:t>
            </a:r>
          </a:p>
          <a:p>
            <a:r>
              <a:rPr lang="en-US" sz="2400" dirty="0" smtClean="0"/>
              <a:t>Enable to see matters from the other's point of view as well</a:t>
            </a:r>
          </a:p>
          <a:p>
            <a:pPr>
              <a:buNone/>
            </a:pPr>
            <a:endParaRPr lang="en-US" sz="2400" dirty="0" smtClean="0"/>
          </a:p>
          <a:p>
            <a:endParaRPr lang="en-US" sz="2400" dirty="0"/>
          </a:p>
        </p:txBody>
      </p:sp>
      <p:sp>
        <p:nvSpPr>
          <p:cNvPr id="4" name="TextBox 3"/>
          <p:cNvSpPr txBox="1"/>
          <p:nvPr/>
        </p:nvSpPr>
        <p:spPr>
          <a:xfrm>
            <a:off x="304800" y="188893"/>
            <a:ext cx="8458200" cy="954107"/>
          </a:xfrm>
          <a:prstGeom prst="rect">
            <a:avLst/>
          </a:prstGeom>
          <a:noFill/>
        </p:spPr>
        <p:txBody>
          <a:bodyPr wrap="square" rtlCol="0">
            <a:spAutoFit/>
          </a:bodyPr>
          <a:lstStyle/>
          <a:p>
            <a:pPr lvl="0" algn="ctr"/>
            <a:r>
              <a:rPr lang="en-US" sz="2800" b="1" dirty="0" smtClean="0"/>
              <a:t>Case Study</a:t>
            </a:r>
            <a:endParaRPr lang="en-US" sz="2800" dirty="0" smtClean="0"/>
          </a:p>
          <a:p>
            <a:pPr algn="ctr"/>
            <a:endParaRPr lang="en-US" sz="2800"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96875"/>
            <a:ext cx="8229600" cy="715962"/>
          </a:xfrm>
        </p:spPr>
        <p:style>
          <a:lnRef idx="2">
            <a:schemeClr val="accent2">
              <a:shade val="50000"/>
            </a:schemeClr>
          </a:lnRef>
          <a:fillRef idx="1">
            <a:schemeClr val="accent2"/>
          </a:fillRef>
          <a:effectRef idx="0">
            <a:schemeClr val="accent2"/>
          </a:effectRef>
          <a:fontRef idx="minor">
            <a:schemeClr val="lt1"/>
          </a:fontRef>
        </p:style>
        <p:txBody>
          <a:bodyPr>
            <a:normAutofit fontScale="90000"/>
          </a:bodyPr>
          <a:lstStyle/>
          <a:p>
            <a:r>
              <a:rPr lang="en-US" sz="2800" b="1" u="sng" dirty="0" smtClean="0">
                <a:latin typeface="Times New Roman" pitchFamily="18" charset="0"/>
                <a:cs typeface="Times New Roman" pitchFamily="18" charset="0"/>
              </a:rPr>
              <a:t>Framework:</a:t>
            </a:r>
            <a:r>
              <a:rPr lang="en-US" sz="2800" dirty="0" smtClean="0">
                <a:latin typeface="Times New Roman" pitchFamily="18" charset="0"/>
                <a:cs typeface="Times New Roman" pitchFamily="18" charset="0"/>
              </a:rPr>
              <a:t/>
            </a:r>
            <a:br>
              <a:rPr lang="en-US" sz="2800" dirty="0" smtClean="0">
                <a:latin typeface="Times New Roman" pitchFamily="18" charset="0"/>
                <a:cs typeface="Times New Roman" pitchFamily="18" charset="0"/>
              </a:rPr>
            </a:br>
            <a:endParaRPr lang="en-US" sz="2800" dirty="0">
              <a:latin typeface="Times New Roman" pitchFamily="18" charset="0"/>
              <a:cs typeface="Times New Roman" pitchFamily="18" charset="0"/>
            </a:endParaRPr>
          </a:p>
        </p:txBody>
      </p:sp>
      <p:sp>
        <p:nvSpPr>
          <p:cNvPr id="3" name="Content Placeholder 2"/>
          <p:cNvSpPr>
            <a:spLocks noGrp="1"/>
          </p:cNvSpPr>
          <p:nvPr>
            <p:ph idx="1"/>
          </p:nvPr>
        </p:nvSpPr>
        <p:spPr>
          <a:xfrm>
            <a:off x="457200" y="1143000"/>
            <a:ext cx="8229600" cy="5486400"/>
          </a:xfrm>
        </p:spPr>
        <p:style>
          <a:lnRef idx="1">
            <a:schemeClr val="accent4"/>
          </a:lnRef>
          <a:fillRef idx="2">
            <a:schemeClr val="accent4"/>
          </a:fillRef>
          <a:effectRef idx="1">
            <a:schemeClr val="accent4"/>
          </a:effectRef>
          <a:fontRef idx="minor">
            <a:schemeClr val="dk1"/>
          </a:fontRef>
        </p:style>
        <p:txBody>
          <a:bodyPr>
            <a:noAutofit/>
          </a:bodyPr>
          <a:lstStyle/>
          <a:p>
            <a:pPr marL="514350" lvl="0" indent="-514350">
              <a:buFont typeface="+mj-lt"/>
              <a:buAutoNum type="arabicPeriod"/>
            </a:pPr>
            <a:endParaRPr lang="en-US" sz="2400" dirty="0" smtClean="0">
              <a:latin typeface="Times New Roman" pitchFamily="18" charset="0"/>
              <a:cs typeface="Times New Roman" pitchFamily="18" charset="0"/>
            </a:endParaRPr>
          </a:p>
          <a:p>
            <a:pPr marL="514350" lvl="0" indent="-514350">
              <a:lnSpc>
                <a:spcPct val="150000"/>
              </a:lnSpc>
              <a:buFont typeface="+mj-lt"/>
              <a:buAutoNum type="arabicPeriod"/>
            </a:pPr>
            <a:r>
              <a:rPr lang="en-US" sz="2400" dirty="0" smtClean="0">
                <a:latin typeface="Times New Roman" pitchFamily="18" charset="0"/>
                <a:cs typeface="Times New Roman" pitchFamily="18" charset="0"/>
              </a:rPr>
              <a:t>Introduction</a:t>
            </a:r>
          </a:p>
          <a:p>
            <a:pPr marL="514350" lvl="0" indent="-514350">
              <a:lnSpc>
                <a:spcPct val="150000"/>
              </a:lnSpc>
              <a:buFont typeface="+mj-lt"/>
              <a:buAutoNum type="arabicPeriod"/>
            </a:pPr>
            <a:r>
              <a:rPr lang="en-US" sz="2400" dirty="0" smtClean="0">
                <a:latin typeface="Times New Roman" pitchFamily="18" charset="0"/>
                <a:cs typeface="Times New Roman" pitchFamily="18" charset="0"/>
              </a:rPr>
              <a:t>History</a:t>
            </a:r>
          </a:p>
          <a:p>
            <a:pPr marL="514350" lvl="0" indent="-514350">
              <a:lnSpc>
                <a:spcPct val="150000"/>
              </a:lnSpc>
              <a:buFont typeface="+mj-lt"/>
              <a:buAutoNum type="arabicPeriod"/>
            </a:pPr>
            <a:r>
              <a:rPr lang="en-US" sz="2400" dirty="0" err="1" smtClean="0">
                <a:latin typeface="Times New Roman" pitchFamily="18" charset="0"/>
                <a:cs typeface="Times New Roman" pitchFamily="18" charset="0"/>
              </a:rPr>
              <a:t>Andragogy</a:t>
            </a:r>
            <a:endParaRPr lang="en-US" sz="2400" dirty="0" smtClean="0">
              <a:latin typeface="Times New Roman" pitchFamily="18" charset="0"/>
              <a:cs typeface="Times New Roman" pitchFamily="18" charset="0"/>
            </a:endParaRPr>
          </a:p>
          <a:p>
            <a:pPr marL="514350" lvl="0" indent="-514350">
              <a:lnSpc>
                <a:spcPct val="150000"/>
              </a:lnSpc>
              <a:buFont typeface="+mj-lt"/>
              <a:buAutoNum type="arabicPeriod"/>
            </a:pPr>
            <a:r>
              <a:rPr lang="en-US" sz="2400" dirty="0" err="1" smtClean="0">
                <a:latin typeface="Times New Roman" pitchFamily="18" charset="0"/>
                <a:cs typeface="Times New Roman" pitchFamily="18" charset="0"/>
              </a:rPr>
              <a:t>Andragogy</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vs</a:t>
            </a:r>
            <a:r>
              <a:rPr lang="en-US" sz="2400" dirty="0" smtClean="0">
                <a:latin typeface="Times New Roman" pitchFamily="18" charset="0"/>
                <a:cs typeface="Times New Roman" pitchFamily="18" charset="0"/>
              </a:rPr>
              <a:t> Pedagogy</a:t>
            </a:r>
          </a:p>
          <a:p>
            <a:pPr marL="514350" lvl="0" indent="-514350">
              <a:lnSpc>
                <a:spcPct val="150000"/>
              </a:lnSpc>
              <a:buFont typeface="+mj-lt"/>
              <a:buAutoNum type="arabicPeriod"/>
            </a:pPr>
            <a:r>
              <a:rPr lang="en-US" sz="2400" dirty="0" smtClean="0">
                <a:latin typeface="Times New Roman" pitchFamily="18" charset="0"/>
                <a:cs typeface="Times New Roman" pitchFamily="18" charset="0"/>
              </a:rPr>
              <a:t>Theories of Adult Learning</a:t>
            </a:r>
          </a:p>
          <a:p>
            <a:pPr marL="514350" lvl="0" indent="-514350">
              <a:lnSpc>
                <a:spcPct val="150000"/>
              </a:lnSpc>
              <a:buFont typeface="+mj-lt"/>
              <a:buAutoNum type="arabicPeriod"/>
            </a:pPr>
            <a:r>
              <a:rPr lang="en-US" sz="2400" dirty="0" smtClean="0">
                <a:latin typeface="Times New Roman" pitchFamily="18" charset="0"/>
                <a:cs typeface="Times New Roman" pitchFamily="18" charset="0"/>
              </a:rPr>
              <a:t>Principles of Adult Learning</a:t>
            </a:r>
          </a:p>
          <a:p>
            <a:pPr marL="514350" lvl="0" indent="-514350">
              <a:lnSpc>
                <a:spcPct val="150000"/>
              </a:lnSpc>
              <a:buFont typeface="+mj-lt"/>
              <a:buAutoNum type="arabicPeriod"/>
            </a:pPr>
            <a:r>
              <a:rPr lang="en-US" sz="2400" dirty="0" smtClean="0">
                <a:latin typeface="Times New Roman" pitchFamily="18" charset="0"/>
                <a:cs typeface="Times New Roman" pitchFamily="18" charset="0"/>
              </a:rPr>
              <a:t>Techniques of Adult Learning</a:t>
            </a:r>
          </a:p>
          <a:p>
            <a:pPr marL="514350" lvl="0" indent="-514350">
              <a:lnSpc>
                <a:spcPct val="150000"/>
              </a:lnSpc>
              <a:buFont typeface="+mj-lt"/>
              <a:buAutoNum type="arabicPeriod"/>
            </a:pPr>
            <a:r>
              <a:rPr lang="en-US" sz="2400" dirty="0" smtClean="0">
                <a:latin typeface="Times New Roman" pitchFamily="18" charset="0"/>
                <a:cs typeface="Times New Roman" pitchFamily="18" charset="0"/>
              </a:rPr>
              <a:t>References</a:t>
            </a:r>
          </a:p>
          <a:p>
            <a:pPr marL="514350" indent="-514350">
              <a:buFont typeface="+mj-lt"/>
              <a:buAutoNum type="arabicPeriod"/>
            </a:pP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112837"/>
            <a:ext cx="8229600" cy="5135563"/>
          </a:xfrm>
          <a:ln>
            <a:solidFill>
              <a:schemeClr val="accent1"/>
            </a:solidFill>
          </a:ln>
        </p:spPr>
        <p:txBody>
          <a:bodyPr>
            <a:normAutofit/>
          </a:bodyPr>
          <a:lstStyle/>
          <a:p>
            <a:pPr>
              <a:buNone/>
            </a:pPr>
            <a:endParaRPr lang="en-US" sz="2400" dirty="0" smtClean="0"/>
          </a:p>
          <a:p>
            <a:r>
              <a:rPr lang="en-US" sz="2400" dirty="0" smtClean="0"/>
              <a:t>This method creates team building and provides an ideal learning and review experience.</a:t>
            </a:r>
          </a:p>
          <a:p>
            <a:pPr>
              <a:buNone/>
            </a:pPr>
            <a:endParaRPr lang="en-US" sz="2400" b="1" dirty="0" smtClean="0"/>
          </a:p>
          <a:p>
            <a:pPr>
              <a:buNone/>
            </a:pPr>
            <a:r>
              <a:rPr lang="en-US" sz="2400" b="1" dirty="0" smtClean="0"/>
              <a:t>Advantages:</a:t>
            </a:r>
            <a:endParaRPr lang="en-US" sz="2400" dirty="0" smtClean="0"/>
          </a:p>
          <a:p>
            <a:r>
              <a:rPr lang="en-US" sz="2400" dirty="0" smtClean="0"/>
              <a:t>Enables  to understand the issue and convey it in a creative and entertaining way</a:t>
            </a:r>
          </a:p>
          <a:p>
            <a:endParaRPr lang="en-US" sz="2400" dirty="0" smtClean="0"/>
          </a:p>
          <a:p>
            <a:r>
              <a:rPr lang="en-US" sz="2400" dirty="0" smtClean="0"/>
              <a:t>A live presentation of a topic makes participants retain aspects in their minds for longer time</a:t>
            </a:r>
            <a:endParaRPr lang="en-US" dirty="0"/>
          </a:p>
        </p:txBody>
      </p:sp>
      <p:sp>
        <p:nvSpPr>
          <p:cNvPr id="4" name="TextBox 3"/>
          <p:cNvSpPr txBox="1"/>
          <p:nvPr/>
        </p:nvSpPr>
        <p:spPr>
          <a:xfrm>
            <a:off x="304800" y="162580"/>
            <a:ext cx="8458200" cy="523220"/>
          </a:xfrm>
          <a:prstGeom prst="rect">
            <a:avLst/>
          </a:prstGeom>
          <a:noFill/>
        </p:spPr>
        <p:txBody>
          <a:bodyPr wrap="square" rtlCol="0">
            <a:spAutoFit/>
          </a:bodyPr>
          <a:lstStyle/>
          <a:p>
            <a:pPr lvl="0" algn="ctr">
              <a:buNone/>
            </a:pPr>
            <a:r>
              <a:rPr lang="en-US" sz="2800" b="1" dirty="0" smtClean="0"/>
              <a:t>Team based learning</a:t>
            </a:r>
            <a:endParaRPr lang="en-US" sz="2800" dirty="0" smtClean="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503237"/>
            <a:ext cx="8229600" cy="5821363"/>
          </a:xfrm>
          <a:ln>
            <a:solidFill>
              <a:schemeClr val="accent1"/>
            </a:solidFill>
          </a:ln>
        </p:spPr>
        <p:txBody>
          <a:bodyPr>
            <a:noAutofit/>
          </a:bodyPr>
          <a:lstStyle/>
          <a:p>
            <a:pPr lvl="1" algn="ctr">
              <a:buNone/>
            </a:pPr>
            <a:r>
              <a:rPr lang="en-US" sz="2200" b="1" dirty="0" smtClean="0"/>
              <a:t> Think, Pair, Share</a:t>
            </a:r>
            <a:r>
              <a:rPr lang="en-US" sz="2200" dirty="0" smtClean="0"/>
              <a:t>  </a:t>
            </a:r>
          </a:p>
          <a:p>
            <a:pPr>
              <a:buNone/>
            </a:pPr>
            <a:endParaRPr lang="en-US" sz="2200" dirty="0" smtClean="0"/>
          </a:p>
          <a:p>
            <a:pPr>
              <a:buNone/>
            </a:pPr>
            <a:r>
              <a:rPr lang="en-US" sz="2200" dirty="0" smtClean="0"/>
              <a:t>Pose a question or problem and ask students to discuss with another</a:t>
            </a:r>
          </a:p>
          <a:p>
            <a:pPr>
              <a:buNone/>
            </a:pPr>
            <a:r>
              <a:rPr lang="en-US" sz="2200" dirty="0" smtClean="0"/>
              <a:t>person, often with a goal or criteria provided by the teacher</a:t>
            </a:r>
          </a:p>
          <a:p>
            <a:pPr lvl="1">
              <a:buNone/>
            </a:pPr>
            <a:endParaRPr lang="en-US" sz="2200" b="1" dirty="0" smtClean="0"/>
          </a:p>
          <a:p>
            <a:pPr lvl="1" algn="ctr">
              <a:buNone/>
            </a:pPr>
            <a:r>
              <a:rPr lang="en-US" sz="2200" b="1" dirty="0" smtClean="0"/>
              <a:t>Polling the class</a:t>
            </a:r>
            <a:r>
              <a:rPr lang="en-US" sz="2200" dirty="0" smtClean="0"/>
              <a:t> </a:t>
            </a:r>
          </a:p>
          <a:p>
            <a:pPr>
              <a:buNone/>
            </a:pPr>
            <a:endParaRPr lang="en-US" sz="2200" dirty="0" smtClean="0"/>
          </a:p>
          <a:p>
            <a:pPr>
              <a:buNone/>
            </a:pPr>
            <a:r>
              <a:rPr lang="en-US" sz="2200" dirty="0" smtClean="0"/>
              <a:t>Ask a question and observe distribution of collective responses – show</a:t>
            </a:r>
          </a:p>
          <a:p>
            <a:pPr>
              <a:buNone/>
            </a:pPr>
            <a:r>
              <a:rPr lang="en-US" sz="2200" dirty="0" smtClean="0"/>
              <a:t>of hands, number/color cards, electronic devices etc</a:t>
            </a:r>
          </a:p>
          <a:p>
            <a:pPr lvl="1" algn="ctr">
              <a:buNone/>
            </a:pPr>
            <a:endParaRPr lang="en-US" sz="2200" b="1" dirty="0" smtClean="0"/>
          </a:p>
          <a:p>
            <a:pPr lvl="1" algn="ctr">
              <a:buNone/>
            </a:pPr>
            <a:r>
              <a:rPr lang="en-US" sz="2200" b="1" dirty="0" smtClean="0"/>
              <a:t>Problem-solving exercises</a:t>
            </a:r>
            <a:r>
              <a:rPr lang="en-US" sz="2200" dirty="0" smtClean="0"/>
              <a:t> </a:t>
            </a:r>
          </a:p>
          <a:p>
            <a:pPr>
              <a:buNone/>
            </a:pPr>
            <a:endParaRPr lang="en-US" sz="2200" dirty="0" smtClean="0"/>
          </a:p>
          <a:p>
            <a:pPr>
              <a:buNone/>
            </a:pPr>
            <a:r>
              <a:rPr lang="en-US" sz="2200" dirty="0" smtClean="0"/>
              <a:t>Provide a problem that stimulates exploration in a specific context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248400"/>
          </a:xfrm>
          <a:ln>
            <a:solidFill>
              <a:schemeClr val="accent1"/>
            </a:solidFill>
          </a:ln>
        </p:spPr>
        <p:txBody>
          <a:bodyPr>
            <a:noAutofit/>
          </a:bodyPr>
          <a:lstStyle/>
          <a:p>
            <a:pPr lvl="1" algn="ctr">
              <a:buNone/>
            </a:pPr>
            <a:endParaRPr lang="en-US" sz="2200" dirty="0" smtClean="0"/>
          </a:p>
          <a:p>
            <a:pPr lvl="1" algn="ctr">
              <a:buNone/>
            </a:pPr>
            <a:r>
              <a:rPr lang="en-US" sz="2200" b="1" dirty="0" smtClean="0"/>
              <a:t>Plus/Delta</a:t>
            </a:r>
            <a:r>
              <a:rPr lang="en-US" sz="2200" dirty="0" smtClean="0"/>
              <a:t> </a:t>
            </a:r>
          </a:p>
          <a:p>
            <a:pPr>
              <a:buNone/>
            </a:pPr>
            <a:endParaRPr lang="en-US" sz="2200" dirty="0" smtClean="0"/>
          </a:p>
          <a:p>
            <a:pPr>
              <a:buNone/>
            </a:pPr>
            <a:r>
              <a:rPr lang="en-US" sz="2200" dirty="0" smtClean="0"/>
              <a:t>List what is to be continued or what is understood (+) and what needs</a:t>
            </a:r>
          </a:p>
          <a:p>
            <a:pPr>
              <a:buNone/>
            </a:pPr>
            <a:r>
              <a:rPr lang="en-US" sz="2200" dirty="0" smtClean="0"/>
              <a:t>to be changed or reviewed further (Δ)</a:t>
            </a:r>
          </a:p>
          <a:p>
            <a:pPr lvl="1">
              <a:buNone/>
            </a:pPr>
            <a:endParaRPr lang="en-US" sz="2200" b="1" dirty="0" smtClean="0"/>
          </a:p>
          <a:p>
            <a:pPr lvl="1" algn="ctr">
              <a:buNone/>
            </a:pPr>
            <a:endParaRPr lang="en-US" sz="2200" b="1" dirty="0" smtClean="0"/>
          </a:p>
          <a:p>
            <a:pPr lvl="1" algn="ctr">
              <a:buNone/>
            </a:pPr>
            <a:endParaRPr lang="en-US" sz="2200" b="1" dirty="0" smtClean="0"/>
          </a:p>
          <a:p>
            <a:pPr lvl="1" algn="ctr">
              <a:buNone/>
            </a:pPr>
            <a:endParaRPr lang="en-US" sz="2200" b="1" dirty="0" smtClean="0"/>
          </a:p>
          <a:p>
            <a:pPr lvl="1" algn="ctr">
              <a:buNone/>
            </a:pPr>
            <a:r>
              <a:rPr lang="en-US" sz="2200" b="1" dirty="0" smtClean="0"/>
              <a:t>Find primary data, original sources</a:t>
            </a:r>
            <a:r>
              <a:rPr lang="en-US" sz="2200" dirty="0" smtClean="0"/>
              <a:t> – </a:t>
            </a:r>
          </a:p>
          <a:p>
            <a:pPr>
              <a:buNone/>
            </a:pPr>
            <a:endParaRPr lang="en-US" sz="2200" dirty="0" smtClean="0"/>
          </a:p>
          <a:p>
            <a:pPr>
              <a:buNone/>
            </a:pPr>
            <a:r>
              <a:rPr lang="en-US" sz="2200" dirty="0" smtClean="0"/>
              <a:t>Ask student to read the original work rather than a summation or</a:t>
            </a:r>
          </a:p>
          <a:p>
            <a:pPr>
              <a:buNone/>
            </a:pPr>
            <a:r>
              <a:rPr lang="en-US" sz="2200" dirty="0" smtClean="0"/>
              <a:t>distillation of it</a:t>
            </a:r>
          </a:p>
          <a:p>
            <a:pPr algn="ctr">
              <a:buNone/>
            </a:pPr>
            <a:endParaRPr lang="en-US" sz="2200"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304800"/>
            <a:ext cx="8229600" cy="6248400"/>
          </a:xfrm>
          <a:ln>
            <a:solidFill>
              <a:schemeClr val="accent1"/>
            </a:solidFill>
          </a:ln>
        </p:spPr>
        <p:txBody>
          <a:bodyPr>
            <a:noAutofit/>
          </a:bodyPr>
          <a:lstStyle/>
          <a:p>
            <a:pPr lvl="1" algn="ctr">
              <a:buNone/>
            </a:pPr>
            <a:r>
              <a:rPr lang="en-US" b="1" dirty="0" smtClean="0"/>
              <a:t>Concept maps</a:t>
            </a:r>
            <a:r>
              <a:rPr lang="en-US" dirty="0" smtClean="0"/>
              <a:t>  </a:t>
            </a:r>
            <a:endParaRPr lang="en-US" sz="2400" dirty="0" smtClean="0"/>
          </a:p>
          <a:p>
            <a:endParaRPr lang="en-US" sz="2400" dirty="0" smtClean="0"/>
          </a:p>
          <a:p>
            <a:r>
              <a:rPr lang="en-US" sz="2400" dirty="0" smtClean="0"/>
              <a:t>Graphic representation of ideas, actions and situations with words, often within geometric shapes with arrows between them</a:t>
            </a:r>
          </a:p>
          <a:p>
            <a:pPr>
              <a:buNone/>
            </a:pPr>
            <a:endParaRPr lang="en-US" sz="2400" dirty="0" smtClean="0"/>
          </a:p>
          <a:p>
            <a:pPr lvl="1" algn="ctr">
              <a:buNone/>
            </a:pPr>
            <a:r>
              <a:rPr lang="en-US" b="1" dirty="0" smtClean="0"/>
              <a:t>Questioning techniques </a:t>
            </a:r>
            <a:endParaRPr lang="en-US" sz="2400" b="1" dirty="0" smtClean="0"/>
          </a:p>
          <a:p>
            <a:endParaRPr lang="en-US" sz="2400" dirty="0" smtClean="0"/>
          </a:p>
          <a:p>
            <a:r>
              <a:rPr lang="en-US" sz="2400" dirty="0" smtClean="0"/>
              <a:t>What if ….  – Change the situation and ask the students what if this or that were the case, how would that affect your understanding and thinking?</a:t>
            </a:r>
          </a:p>
          <a:p>
            <a:r>
              <a:rPr lang="en-US" sz="2400" dirty="0" smtClean="0"/>
              <a:t>Compare and contrast – ask students to describe two different situations that connect to some common link or idea</a:t>
            </a:r>
          </a:p>
          <a:p>
            <a:endParaRPr lang="en-US" sz="2200"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152400"/>
            <a:ext cx="8229600" cy="6553200"/>
          </a:xfrm>
          <a:ln>
            <a:solidFill>
              <a:schemeClr val="accent1"/>
            </a:solidFill>
          </a:ln>
        </p:spPr>
        <p:txBody>
          <a:bodyPr>
            <a:noAutofit/>
          </a:bodyPr>
          <a:lstStyle/>
          <a:p>
            <a:pPr lvl="1" algn="ctr">
              <a:buNone/>
            </a:pPr>
            <a:r>
              <a:rPr lang="en-US" b="1" dirty="0" smtClean="0"/>
              <a:t>Reflective discourse</a:t>
            </a:r>
          </a:p>
          <a:p>
            <a:endParaRPr lang="en-US" sz="2400" dirty="0" smtClean="0"/>
          </a:p>
          <a:p>
            <a:r>
              <a:rPr lang="en-US" sz="2400" dirty="0" smtClean="0"/>
              <a:t>The dialogue, exploration and discussion among group members during which understanding is shared, questioned and clarified.</a:t>
            </a:r>
          </a:p>
          <a:p>
            <a:pPr lvl="1" algn="ctr">
              <a:buNone/>
            </a:pPr>
            <a:endParaRPr lang="en-US" b="1" dirty="0" smtClean="0"/>
          </a:p>
          <a:p>
            <a:pPr lvl="1" algn="ctr">
              <a:buNone/>
            </a:pPr>
            <a:r>
              <a:rPr lang="en-US" b="1" dirty="0" smtClean="0"/>
              <a:t>Simulations</a:t>
            </a:r>
            <a:r>
              <a:rPr lang="en-US" dirty="0" smtClean="0"/>
              <a:t> </a:t>
            </a:r>
          </a:p>
          <a:p>
            <a:endParaRPr lang="en-US" sz="2400" dirty="0" smtClean="0"/>
          </a:p>
          <a:p>
            <a:r>
              <a:rPr lang="en-US" sz="2400" dirty="0" smtClean="0"/>
              <a:t>Using artificial models and objects to practice and learn something</a:t>
            </a:r>
          </a:p>
          <a:p>
            <a:pPr algn="ctr">
              <a:buNone/>
            </a:pPr>
            <a:endParaRPr lang="en-US" sz="2200" dirty="0" smtClean="0"/>
          </a:p>
          <a:p>
            <a:pPr marL="342900" lvl="1" indent="-342900" algn="ctr">
              <a:buNone/>
            </a:pPr>
            <a:r>
              <a:rPr lang="en-US" b="1" dirty="0" smtClean="0"/>
              <a:t>Role play</a:t>
            </a:r>
          </a:p>
          <a:p>
            <a:pPr marL="342900" lvl="1" indent="-342900">
              <a:buFont typeface="Arial" pitchFamily="34" charset="0"/>
              <a:buChar char="•"/>
            </a:pPr>
            <a:endParaRPr lang="en-US" sz="2400" dirty="0" smtClean="0"/>
          </a:p>
          <a:p>
            <a:pPr marL="342900" lvl="1" indent="-342900">
              <a:buFont typeface="Arial" pitchFamily="34" charset="0"/>
              <a:buChar char="•"/>
            </a:pPr>
            <a:r>
              <a:rPr lang="en-US" sz="2400" dirty="0" smtClean="0"/>
              <a:t>Members of a group assume the role of another person in a particular defined situation or setting and act</a:t>
            </a:r>
            <a:endParaRPr lang="en-US" sz="2400"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020762"/>
          </a:xfrm>
        </p:spPr>
        <p:txBody>
          <a:bodyPr>
            <a:normAutofit/>
          </a:bodyPr>
          <a:lstStyle/>
          <a:p>
            <a:r>
              <a:rPr lang="en-US" sz="2800" b="1" dirty="0" smtClean="0"/>
              <a:t>Problem Based Learning</a:t>
            </a:r>
            <a:br>
              <a:rPr lang="en-US" sz="2800" b="1" dirty="0" smtClean="0"/>
            </a:br>
            <a:endParaRPr lang="en-US" sz="2800" dirty="0"/>
          </a:p>
        </p:txBody>
      </p:sp>
      <p:sp>
        <p:nvSpPr>
          <p:cNvPr id="3" name="Content Placeholder 2"/>
          <p:cNvSpPr>
            <a:spLocks noGrp="1"/>
          </p:cNvSpPr>
          <p:nvPr>
            <p:ph idx="1"/>
          </p:nvPr>
        </p:nvSpPr>
        <p:spPr>
          <a:xfrm>
            <a:off x="457200" y="1066800"/>
            <a:ext cx="8229600" cy="5059363"/>
          </a:xfrm>
          <a:ln>
            <a:solidFill>
              <a:schemeClr val="accent1"/>
            </a:solidFill>
          </a:ln>
        </p:spPr>
        <p:txBody>
          <a:bodyPr>
            <a:noAutofit/>
          </a:bodyPr>
          <a:lstStyle/>
          <a:p>
            <a:pPr>
              <a:buNone/>
            </a:pPr>
            <a:r>
              <a:rPr lang="en-US" sz="2400" b="1" dirty="0" smtClean="0"/>
              <a:t> </a:t>
            </a:r>
          </a:p>
          <a:p>
            <a:endParaRPr lang="en-US" sz="2400" dirty="0" smtClean="0"/>
          </a:p>
          <a:p>
            <a:r>
              <a:rPr lang="en-US" sz="2400" dirty="0" smtClean="0"/>
              <a:t>A focused experiential learning</a:t>
            </a:r>
          </a:p>
          <a:p>
            <a:endParaRPr lang="en-US" sz="2400" dirty="0" smtClean="0"/>
          </a:p>
          <a:p>
            <a:r>
              <a:rPr lang="en-US" sz="2400" dirty="0" smtClean="0"/>
              <a:t>It engages students as stakeholders</a:t>
            </a:r>
          </a:p>
          <a:p>
            <a:endParaRPr lang="en-US" sz="2400" dirty="0" smtClean="0"/>
          </a:p>
          <a:p>
            <a:r>
              <a:rPr lang="en-US" sz="2400" dirty="0" smtClean="0"/>
              <a:t>It organizes curriculum around this holistic problem</a:t>
            </a:r>
          </a:p>
          <a:p>
            <a:endParaRPr lang="en-US" sz="2400" dirty="0" smtClean="0"/>
          </a:p>
          <a:p>
            <a:r>
              <a:rPr lang="en-US" sz="2400" dirty="0" smtClean="0"/>
              <a:t>Teacher act as facilitator</a:t>
            </a:r>
          </a:p>
          <a:p>
            <a:pPr>
              <a:buNone/>
            </a:pPr>
            <a:endParaRPr lang="en-US" sz="2400" dirty="0"/>
          </a:p>
        </p:txBody>
      </p:sp>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76200"/>
            <a:ext cx="8763000" cy="639762"/>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en-US" sz="2800" b="1" dirty="0" smtClean="0"/>
              <a:t>Steps in PBL</a:t>
            </a:r>
            <a:endParaRPr lang="en-US" sz="2800" b="1" dirty="0"/>
          </a:p>
        </p:txBody>
      </p:sp>
      <p:pic>
        <p:nvPicPr>
          <p:cNvPr id="69634" name="Picture 2" descr="PBL Teaching and Learning Template"/>
          <p:cNvPicPr>
            <a:picLocks noChangeAspect="1" noChangeArrowheads="1"/>
          </p:cNvPicPr>
          <p:nvPr/>
        </p:nvPicPr>
        <p:blipFill>
          <a:blip r:embed="rId2"/>
          <a:srcRect l="5263" t="14516" r="4211" b="8065"/>
          <a:stretch>
            <a:fillRect/>
          </a:stretch>
        </p:blipFill>
        <p:spPr bwMode="auto">
          <a:xfrm>
            <a:off x="0" y="838200"/>
            <a:ext cx="9144000" cy="5943600"/>
          </a:xfrm>
          <a:prstGeom prst="rect">
            <a:avLst/>
          </a:prstGeom>
          <a:noFill/>
          <a:ln>
            <a:solidFill>
              <a:schemeClr val="accent2"/>
            </a:solidFill>
          </a:ln>
          <a:effectLst>
            <a:innerShdw blurRad="114300">
              <a:prstClr val="black"/>
            </a:innerShdw>
          </a:effectLst>
        </p:spPr>
      </p:pic>
    </p:spTree>
  </p:cSld>
  <p:clrMapOvr>
    <a:masterClrMapping/>
  </p:clrMapOvr>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92162"/>
          </a:xfrm>
        </p:spPr>
        <p:txBody>
          <a:bodyPr>
            <a:noAutofit/>
          </a:bodyPr>
          <a:lstStyle/>
          <a:p>
            <a:r>
              <a:rPr lang="en-US" sz="2800" b="1" dirty="0" smtClean="0"/>
              <a:t>Impact of PBL on Learners</a:t>
            </a:r>
            <a:br>
              <a:rPr lang="en-US" sz="2800" b="1" dirty="0" smtClean="0"/>
            </a:br>
            <a:endParaRPr lang="en-US" sz="2800" dirty="0"/>
          </a:p>
        </p:txBody>
      </p:sp>
      <p:sp>
        <p:nvSpPr>
          <p:cNvPr id="3" name="Content Placeholder 2"/>
          <p:cNvSpPr>
            <a:spLocks noGrp="1"/>
          </p:cNvSpPr>
          <p:nvPr>
            <p:ph idx="1"/>
          </p:nvPr>
        </p:nvSpPr>
        <p:spPr>
          <a:xfrm>
            <a:off x="228600" y="1036637"/>
            <a:ext cx="8686800" cy="5440363"/>
          </a:xfrm>
          <a:ln>
            <a:solidFill>
              <a:schemeClr val="accent1"/>
            </a:solidFill>
          </a:ln>
        </p:spPr>
        <p:txBody>
          <a:bodyPr>
            <a:noAutofit/>
          </a:bodyPr>
          <a:lstStyle/>
          <a:p>
            <a:pPr marL="457200" indent="-457200">
              <a:buFont typeface="+mj-lt"/>
              <a:buAutoNum type="arabicPeriod"/>
            </a:pPr>
            <a:r>
              <a:rPr lang="en-US" sz="2400" dirty="0" smtClean="0"/>
              <a:t>Increases Motivation</a:t>
            </a:r>
          </a:p>
          <a:p>
            <a:pPr marL="457200" indent="-457200">
              <a:buFont typeface="+mj-lt"/>
              <a:buAutoNum type="arabicPeriod"/>
            </a:pPr>
            <a:endParaRPr lang="en-US" sz="2400" dirty="0" smtClean="0"/>
          </a:p>
          <a:p>
            <a:pPr marL="457200" indent="-457200">
              <a:buFont typeface="+mj-lt"/>
              <a:buAutoNum type="arabicPeriod"/>
            </a:pPr>
            <a:r>
              <a:rPr lang="en-US" sz="2400" dirty="0" smtClean="0"/>
              <a:t>Makes Learning Relevant to the Real World</a:t>
            </a:r>
          </a:p>
          <a:p>
            <a:pPr marL="457200" indent="-457200">
              <a:buFont typeface="+mj-lt"/>
              <a:buAutoNum type="arabicPeriod"/>
            </a:pPr>
            <a:endParaRPr lang="en-US" sz="2400" dirty="0" smtClean="0"/>
          </a:p>
          <a:p>
            <a:pPr marL="457200" indent="-457200">
              <a:buFont typeface="+mj-lt"/>
              <a:buAutoNum type="arabicPeriod"/>
            </a:pPr>
            <a:r>
              <a:rPr lang="en-US" sz="2400" dirty="0" smtClean="0"/>
              <a:t>PBL offers students an obvious answer to their questions</a:t>
            </a:r>
          </a:p>
          <a:p>
            <a:pPr marL="457200" indent="-457200">
              <a:buFont typeface="+mj-lt"/>
              <a:buAutoNum type="arabicPeriod"/>
            </a:pPr>
            <a:endParaRPr lang="en-US" sz="2400" dirty="0" smtClean="0"/>
          </a:p>
          <a:p>
            <a:pPr marL="457200" indent="-457200">
              <a:buFont typeface="+mj-lt"/>
              <a:buAutoNum type="arabicPeriod"/>
            </a:pPr>
            <a:r>
              <a:rPr lang="en-US" sz="2400" dirty="0" smtClean="0"/>
              <a:t>Promotes Higher Order Thinking- critical and creative thinking</a:t>
            </a:r>
          </a:p>
          <a:p>
            <a:pPr marL="457200" indent="-457200">
              <a:buFont typeface="+mj-lt"/>
              <a:buAutoNum type="arabicPeriod"/>
            </a:pPr>
            <a:endParaRPr lang="en-US" sz="2400" dirty="0" smtClean="0"/>
          </a:p>
          <a:p>
            <a:pPr marL="457200" indent="-457200">
              <a:buFont typeface="+mj-lt"/>
              <a:buAutoNum type="arabicPeriod"/>
            </a:pPr>
            <a:r>
              <a:rPr lang="en-US" sz="2400" dirty="0" smtClean="0"/>
              <a:t>Students gather information significant to the problem and assess its credibility and validity.</a:t>
            </a:r>
          </a:p>
          <a:p>
            <a:pPr marL="457200" indent="-457200">
              <a:buFont typeface="+mj-lt"/>
              <a:buAutoNum type="arabicPeriod"/>
            </a:pPr>
            <a:endParaRPr lang="en-US" sz="2400" dirty="0" smtClean="0"/>
          </a:p>
          <a:p>
            <a:pPr marL="457200" indent="-457200">
              <a:buFont typeface="+mj-lt"/>
              <a:buAutoNum type="arabicPeriod"/>
            </a:pPr>
            <a:r>
              <a:rPr lang="en-US" sz="2400" dirty="0" smtClean="0"/>
              <a:t>Encourages Learning How to Learn</a:t>
            </a:r>
            <a:br>
              <a:rPr lang="en-US" sz="2400" dirty="0" smtClean="0"/>
            </a:br>
            <a:endParaRPr lang="en-US" sz="2400" dirty="0"/>
          </a:p>
        </p:txBody>
      </p:sp>
    </p:spTree>
  </p:cSld>
  <p:clrMapOvr>
    <a:masterClrMapping/>
  </p:clrMapOvr>
  <p:transition/>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944562"/>
          </a:xfrm>
        </p:spPr>
        <p:txBody>
          <a:bodyPr>
            <a:noAutofit/>
          </a:bodyPr>
          <a:lstStyle/>
          <a:p>
            <a:r>
              <a:rPr lang="en-US" sz="2800" b="1" dirty="0" smtClean="0"/>
              <a:t>Portfolio-based learning</a:t>
            </a:r>
            <a:r>
              <a:rPr lang="en-US" sz="2800" dirty="0" smtClean="0"/>
              <a:t/>
            </a:r>
            <a:br>
              <a:rPr lang="en-US" sz="2800" dirty="0" smtClean="0"/>
            </a:br>
            <a:endParaRPr lang="en-US" sz="2800" dirty="0"/>
          </a:p>
        </p:txBody>
      </p:sp>
      <p:sp>
        <p:nvSpPr>
          <p:cNvPr id="3" name="Content Placeholder 2"/>
          <p:cNvSpPr>
            <a:spLocks noGrp="1"/>
          </p:cNvSpPr>
          <p:nvPr>
            <p:ph idx="1"/>
          </p:nvPr>
        </p:nvSpPr>
        <p:spPr>
          <a:xfrm>
            <a:off x="457200" y="1265237"/>
            <a:ext cx="8229600" cy="5135563"/>
          </a:xfrm>
          <a:ln>
            <a:solidFill>
              <a:schemeClr val="accent1"/>
            </a:solidFill>
          </a:ln>
        </p:spPr>
        <p:txBody>
          <a:bodyPr>
            <a:normAutofit/>
          </a:bodyPr>
          <a:lstStyle/>
          <a:p>
            <a:r>
              <a:rPr lang="en-US" sz="2400" dirty="0" smtClean="0"/>
              <a:t>A portfolio is a collection of evidence that represents achievement and learning within a course or </a:t>
            </a:r>
            <a:r>
              <a:rPr lang="en-US" sz="2400" dirty="0" err="1" smtClean="0"/>
              <a:t>programme</a:t>
            </a:r>
            <a:r>
              <a:rPr lang="en-US" sz="2400" dirty="0" smtClean="0"/>
              <a:t> of study </a:t>
            </a:r>
          </a:p>
          <a:p>
            <a:pPr>
              <a:buNone/>
            </a:pPr>
            <a:endParaRPr lang="en-US" sz="2400" dirty="0" smtClean="0"/>
          </a:p>
          <a:p>
            <a:r>
              <a:rPr lang="en-US" sz="2400" dirty="0" smtClean="0"/>
              <a:t>Portfolio-based learning tends to draw heavily on </a:t>
            </a:r>
            <a:r>
              <a:rPr lang="en-US" sz="2400" i="1" dirty="0" smtClean="0"/>
              <a:t>experiential learning theory</a:t>
            </a:r>
            <a:endParaRPr lang="en-US" sz="2400" dirty="0" smtClean="0"/>
          </a:p>
          <a:p>
            <a:pPr>
              <a:buNone/>
            </a:pPr>
            <a:endParaRPr lang="en-US" sz="2400" b="1" dirty="0" smtClean="0"/>
          </a:p>
          <a:p>
            <a:r>
              <a:rPr lang="en-US" sz="2400" dirty="0" smtClean="0"/>
              <a:t>It require:</a:t>
            </a:r>
          </a:p>
          <a:p>
            <a:pPr lvl="1"/>
            <a:r>
              <a:rPr lang="en-US" sz="2400" dirty="0" smtClean="0"/>
              <a:t> Gathering and presentation of evidence</a:t>
            </a:r>
          </a:p>
          <a:p>
            <a:pPr lvl="1"/>
            <a:r>
              <a:rPr lang="en-US" sz="2400" dirty="0" smtClean="0"/>
              <a:t>An element of critical reflection or commentary </a:t>
            </a:r>
          </a:p>
          <a:p>
            <a:pPr lvl="1"/>
            <a:r>
              <a:rPr lang="en-US" sz="2400" dirty="0" smtClean="0"/>
              <a:t>It contains </a:t>
            </a:r>
            <a:r>
              <a:rPr lang="en-US" sz="2400" i="1" dirty="0" smtClean="0"/>
              <a:t>direct evidence</a:t>
            </a:r>
            <a:r>
              <a:rPr lang="en-US" sz="2400" dirty="0" smtClean="0"/>
              <a:t> of work and learning</a:t>
            </a:r>
          </a:p>
          <a:p>
            <a:endParaRPr lang="en-US" sz="24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46038"/>
            <a:ext cx="8229600" cy="715962"/>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en-US" sz="2800" b="1" dirty="0" smtClean="0"/>
              <a:t>From theory to practice</a:t>
            </a:r>
            <a:endParaRPr lang="en-US" sz="2800" dirty="0" smtClean="0"/>
          </a:p>
        </p:txBody>
      </p:sp>
      <p:pic>
        <p:nvPicPr>
          <p:cNvPr id="40962" name="Picture 2"/>
          <p:cNvPicPr>
            <a:picLocks noChangeAspect="1" noChangeArrowheads="1"/>
          </p:cNvPicPr>
          <p:nvPr/>
        </p:nvPicPr>
        <p:blipFill>
          <a:blip r:embed="rId2"/>
          <a:srcRect/>
          <a:stretch>
            <a:fillRect/>
          </a:stretch>
        </p:blipFill>
        <p:spPr bwMode="auto">
          <a:xfrm>
            <a:off x="152400" y="838200"/>
            <a:ext cx="8839200" cy="5867400"/>
          </a:xfrm>
          <a:prstGeom prst="rect">
            <a:avLst/>
          </a:prstGeom>
          <a:noFill/>
          <a:ln w="9525">
            <a:solidFill>
              <a:srgbClr val="C00000"/>
            </a:solidFill>
            <a:miter lim="800000"/>
            <a:headEnd/>
            <a:tailEnd/>
          </a:ln>
          <a:effectLst>
            <a:innerShdw blurRad="63500" dist="50800" dir="13500000">
              <a:prstClr val="black">
                <a:alpha val="50000"/>
              </a:prstClr>
            </a:innerShdw>
          </a:effectLst>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52400"/>
            <a:ext cx="8229600" cy="715962"/>
          </a:xfrm>
        </p:spPr>
        <p:txBody>
          <a:bodyPr>
            <a:normAutofit/>
          </a:bodyPr>
          <a:lstStyle/>
          <a:p>
            <a:r>
              <a:rPr lang="en-US" sz="2800" b="1" u="sng" dirty="0" smtClean="0">
                <a:latin typeface="Times New Roman" pitchFamily="18" charset="0"/>
                <a:cs typeface="Times New Roman" pitchFamily="18" charset="0"/>
              </a:rPr>
              <a:t>Introduction</a:t>
            </a:r>
            <a:endParaRPr lang="en-US" sz="2800" dirty="0" smtClean="0">
              <a:latin typeface="Times New Roman" pitchFamily="18" charset="0"/>
              <a:cs typeface="Times New Roman" pitchFamily="18" charset="0"/>
            </a:endParaRPr>
          </a:p>
        </p:txBody>
      </p:sp>
      <p:sp>
        <p:nvSpPr>
          <p:cNvPr id="3" name="Content Placeholder 2"/>
          <p:cNvSpPr>
            <a:spLocks noGrp="1"/>
          </p:cNvSpPr>
          <p:nvPr>
            <p:ph idx="1"/>
          </p:nvPr>
        </p:nvSpPr>
        <p:spPr>
          <a:xfrm>
            <a:off x="457200" y="990600"/>
            <a:ext cx="8229600" cy="5486400"/>
          </a:xfrm>
        </p:spPr>
        <p:style>
          <a:lnRef idx="2">
            <a:schemeClr val="accent1"/>
          </a:lnRef>
          <a:fillRef idx="1">
            <a:schemeClr val="lt1"/>
          </a:fillRef>
          <a:effectRef idx="0">
            <a:schemeClr val="accent1"/>
          </a:effectRef>
          <a:fontRef idx="minor">
            <a:schemeClr val="dk1"/>
          </a:fontRef>
        </p:style>
        <p:txBody>
          <a:bodyPr>
            <a:noAutofit/>
          </a:bodyPr>
          <a:lstStyle/>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Increasing pace of change in society and advancing technology requires adult workers to have more training and education </a:t>
            </a:r>
          </a:p>
          <a:p>
            <a:pPr>
              <a:buNone/>
            </a:pPr>
            <a:r>
              <a:rPr lang="en-US" sz="2400" dirty="0" smtClean="0">
                <a:latin typeface="Times New Roman" pitchFamily="18" charset="0"/>
                <a:cs typeface="Times New Roman" pitchFamily="18" charset="0"/>
              </a:rPr>
              <a:t> </a:t>
            </a:r>
          </a:p>
          <a:p>
            <a:r>
              <a:rPr lang="en-US" sz="2400" dirty="0" smtClean="0">
                <a:latin typeface="Times New Roman" pitchFamily="18" charset="0"/>
                <a:cs typeface="Times New Roman" pitchFamily="18" charset="0"/>
              </a:rPr>
              <a:t>Most of educators are not aware of how to teach adults</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Adult learning  has its own characteristics, methods, and approaches  </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A teacher of adults requires some basic principles and concepts that can be used to facilitate adult learning with all different setting and audiences</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76200"/>
            <a:ext cx="8229600" cy="715962"/>
          </a:xfrm>
        </p:spPr>
        <p:txBody>
          <a:bodyPr>
            <a:normAutofit/>
          </a:bodyPr>
          <a:lstStyle/>
          <a:p>
            <a:r>
              <a:rPr lang="en-US" sz="2800" b="1" u="sng" dirty="0" smtClean="0"/>
              <a:t>References</a:t>
            </a:r>
            <a:endParaRPr lang="en-US" sz="2800" dirty="0" smtClean="0"/>
          </a:p>
        </p:txBody>
      </p:sp>
      <p:sp>
        <p:nvSpPr>
          <p:cNvPr id="4" name="Content Placeholder 3"/>
          <p:cNvSpPr>
            <a:spLocks noGrp="1"/>
          </p:cNvSpPr>
          <p:nvPr>
            <p:ph idx="1"/>
          </p:nvPr>
        </p:nvSpPr>
        <p:spPr>
          <a:xfrm>
            <a:off x="228600" y="1295400"/>
            <a:ext cx="8686800" cy="5410200"/>
          </a:xfrm>
        </p:spPr>
        <p:txBody>
          <a:bodyPr>
            <a:noAutofit/>
          </a:bodyPr>
          <a:lstStyle/>
          <a:p>
            <a:pPr lvl="0"/>
            <a:r>
              <a:rPr lang="en-US" sz="2200" dirty="0" smtClean="0"/>
              <a:t>Brookfield, Stephen (1995). Adult learning: an overview </a:t>
            </a:r>
            <a:r>
              <a:rPr lang="en-US" sz="2200" u="sng" dirty="0" smtClean="0"/>
              <a:t>[Electronic version]. Retrieved  May 16, 2009. </a:t>
            </a:r>
            <a:r>
              <a:rPr lang="en-US" sz="2200" u="sng" dirty="0" smtClean="0">
                <a:hlinkClick r:id="rId3"/>
              </a:rPr>
              <a:t>http://www3.nl.edu/academics/cas/ace/facultypapers/StephenBrookfield_AdultLearning.cfm</a:t>
            </a:r>
            <a:endParaRPr lang="en-US" sz="2200" dirty="0" smtClean="0"/>
          </a:p>
          <a:p>
            <a:pPr lvl="0"/>
            <a:r>
              <a:rPr lang="en-US" sz="2200" dirty="0" err="1" smtClean="0"/>
              <a:t>Fidishun</a:t>
            </a:r>
            <a:r>
              <a:rPr lang="en-US" sz="2200" dirty="0" smtClean="0"/>
              <a:t>, Dolores (</a:t>
            </a:r>
            <a:r>
              <a:rPr lang="en-US" sz="2200" dirty="0" err="1" smtClean="0"/>
              <a:t>n.d</a:t>
            </a:r>
            <a:r>
              <a:rPr lang="en-US" sz="2200" dirty="0" smtClean="0"/>
              <a:t>). </a:t>
            </a:r>
            <a:r>
              <a:rPr lang="en-US" sz="2200" dirty="0" err="1" smtClean="0"/>
              <a:t>Andragogy</a:t>
            </a:r>
            <a:r>
              <a:rPr lang="en-US" sz="2200" dirty="0" smtClean="0"/>
              <a:t> and technology: integrating adult learning theory as we teach with technology [Electronic version]. Retrieved May 16, 200. </a:t>
            </a:r>
            <a:r>
              <a:rPr lang="en-US" sz="2200" u="sng" dirty="0" smtClean="0">
                <a:hlinkClick r:id="rId4"/>
              </a:rPr>
              <a:t>http://www.mtsu.edu/~itconf/proceed00/fidishun.htm</a:t>
            </a:r>
            <a:r>
              <a:rPr lang="en-US" sz="2200" dirty="0" smtClean="0"/>
              <a:t>.</a:t>
            </a:r>
          </a:p>
          <a:p>
            <a:pPr lvl="0"/>
            <a:r>
              <a:rPr lang="en-US" sz="2200" dirty="0" smtClean="0"/>
              <a:t>Knowles, Malcolm. (1973). The adult learner: a neglected species. 2</a:t>
            </a:r>
            <a:r>
              <a:rPr lang="en-US" sz="2200" baseline="30000" dirty="0" smtClean="0"/>
              <a:t>nd </a:t>
            </a:r>
            <a:r>
              <a:rPr lang="en-US" sz="2200" dirty="0" smtClean="0"/>
              <a:t>edition, Houston, TX: Gulf Publishing.</a:t>
            </a:r>
          </a:p>
          <a:p>
            <a:pPr lvl="0"/>
            <a:r>
              <a:rPr lang="en-US" sz="2200" dirty="0" smtClean="0"/>
              <a:t>Lawler, Patricia A. 1991. </a:t>
            </a:r>
            <a:r>
              <a:rPr lang="en-US" sz="2200" u="sng" dirty="0" smtClean="0"/>
              <a:t>The Keys to Adult Learning: Theory and Practical Strategies</a:t>
            </a:r>
            <a:r>
              <a:rPr lang="en-US" sz="2200" dirty="0" smtClean="0"/>
              <a:t>. Philadelphia: Research for Better Schools.</a:t>
            </a:r>
          </a:p>
          <a:p>
            <a:pPr lvl="0"/>
            <a:r>
              <a:rPr lang="en-US" sz="2200" dirty="0" smtClean="0"/>
              <a:t>Knowles, Malcolm S., Elwood F. Holton III, and Richard A. Swanson. 1998. </a:t>
            </a:r>
            <a:r>
              <a:rPr lang="en-US" sz="2200" u="sng" dirty="0" smtClean="0"/>
              <a:t>The Adult Learner</a:t>
            </a:r>
            <a:r>
              <a:rPr lang="en-US" sz="2200" dirty="0" smtClean="0"/>
              <a:t>. Houston:  Gulf Publishing.</a:t>
            </a:r>
          </a:p>
          <a:p>
            <a:pPr>
              <a:buNone/>
            </a:pPr>
            <a:endParaRPr lang="en-US" sz="2200"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715962"/>
          </a:xfrm>
        </p:spPr>
        <p:txBody>
          <a:bodyPr>
            <a:normAutofit/>
          </a:bodyPr>
          <a:lstStyle/>
          <a:p>
            <a:r>
              <a:rPr lang="en-US" sz="2800" b="1" u="sng" dirty="0" smtClean="0"/>
              <a:t>History of Adult Learning:</a:t>
            </a:r>
            <a:endParaRPr lang="en-US" sz="2800" dirty="0" smtClean="0"/>
          </a:p>
        </p:txBody>
      </p:sp>
      <p:sp>
        <p:nvSpPr>
          <p:cNvPr id="4" name="Content Placeholder 3"/>
          <p:cNvSpPr>
            <a:spLocks noGrp="1"/>
          </p:cNvSpPr>
          <p:nvPr>
            <p:ph idx="1"/>
          </p:nvPr>
        </p:nvSpPr>
        <p:spPr>
          <a:xfrm>
            <a:off x="228600" y="1219200"/>
            <a:ext cx="8686800" cy="5410200"/>
          </a:xfrm>
          <a:ln>
            <a:solidFill>
              <a:schemeClr val="accent1"/>
            </a:solidFill>
          </a:ln>
        </p:spPr>
        <p:txBody>
          <a:bodyPr>
            <a:noAutofit/>
          </a:bodyPr>
          <a:lstStyle/>
          <a:p>
            <a:pPr>
              <a:buFont typeface="Wingdings" pitchFamily="2" charset="2"/>
              <a:buChar char="Ø"/>
            </a:pPr>
            <a:r>
              <a:rPr lang="en-US" sz="2200" b="1" dirty="0" smtClean="0"/>
              <a:t>1833- </a:t>
            </a:r>
            <a:r>
              <a:rPr lang="en-US" sz="2200" dirty="0" smtClean="0"/>
              <a:t>German grammar teacher </a:t>
            </a:r>
            <a:r>
              <a:rPr lang="en-US" sz="2200" i="1" dirty="0" smtClean="0"/>
              <a:t>Alexander </a:t>
            </a:r>
            <a:r>
              <a:rPr lang="en-US" sz="2200" i="1" dirty="0" err="1" smtClean="0"/>
              <a:t>Kapp</a:t>
            </a:r>
            <a:r>
              <a:rPr lang="en-US" sz="2200" dirty="0" smtClean="0"/>
              <a:t> </a:t>
            </a:r>
          </a:p>
          <a:p>
            <a:pPr>
              <a:buNone/>
            </a:pPr>
            <a:r>
              <a:rPr lang="en-US" sz="2200" dirty="0" smtClean="0"/>
              <a:t>    termed ‘Andragogy’ to describe Plato’s educational theory </a:t>
            </a:r>
          </a:p>
          <a:p>
            <a:pPr>
              <a:buFont typeface="Wingdings" pitchFamily="2" charset="2"/>
              <a:buChar char="Ø"/>
            </a:pPr>
            <a:r>
              <a:rPr lang="en-US" sz="2200" b="1" dirty="0" smtClean="0"/>
              <a:t>1921</a:t>
            </a:r>
            <a:r>
              <a:rPr lang="en-US" sz="2200" dirty="0" smtClean="0"/>
              <a:t> - German, Social Scientist, </a:t>
            </a:r>
            <a:r>
              <a:rPr lang="en-US" sz="2200" i="1" dirty="0" smtClean="0"/>
              <a:t>Eugen Rosenstock</a:t>
            </a:r>
            <a:r>
              <a:rPr lang="en-US" sz="2200" dirty="0" smtClean="0"/>
              <a:t> claimed that “adult education required special teachers, special methods, and a special philosophy.” </a:t>
            </a:r>
          </a:p>
          <a:p>
            <a:pPr marL="342900" lvl="1" indent="-342900">
              <a:buFont typeface="Wingdings" pitchFamily="2" charset="2"/>
              <a:buChar char="Ø"/>
            </a:pPr>
            <a:r>
              <a:rPr lang="en-US" sz="2200" b="1" dirty="0" smtClean="0"/>
              <a:t>1968 </a:t>
            </a:r>
            <a:r>
              <a:rPr lang="en-US" sz="2200" dirty="0" smtClean="0"/>
              <a:t>– </a:t>
            </a:r>
          </a:p>
          <a:p>
            <a:pPr marL="742950" lvl="2" indent="-342900"/>
            <a:r>
              <a:rPr lang="en-US" sz="2200" dirty="0" smtClean="0"/>
              <a:t>Malcolm Knowles - principle expert on </a:t>
            </a:r>
            <a:r>
              <a:rPr lang="en-US" sz="2200" dirty="0" err="1" smtClean="0"/>
              <a:t>andragogy</a:t>
            </a:r>
            <a:r>
              <a:rPr lang="en-US" sz="2200" dirty="0" smtClean="0"/>
              <a:t> </a:t>
            </a:r>
          </a:p>
          <a:p>
            <a:pPr marL="742950" lvl="2" indent="-342900"/>
            <a:r>
              <a:rPr lang="en-US" sz="2200" dirty="0" smtClean="0"/>
              <a:t>Used ‘</a:t>
            </a:r>
            <a:r>
              <a:rPr lang="en-US" sz="2200" dirty="0" err="1" smtClean="0"/>
              <a:t>Andragogy</a:t>
            </a:r>
            <a:r>
              <a:rPr lang="en-US" sz="2200" dirty="0" smtClean="0"/>
              <a:t>’ in an article in </a:t>
            </a:r>
            <a:r>
              <a:rPr lang="en-US" sz="2200" u="sng" dirty="0" smtClean="0"/>
              <a:t>Adult Leadership</a:t>
            </a:r>
            <a:r>
              <a:rPr lang="en-US" sz="2200" dirty="0" smtClean="0"/>
              <a:t>. </a:t>
            </a:r>
          </a:p>
          <a:p>
            <a:pPr>
              <a:buFont typeface="Wingdings" pitchFamily="2" charset="2"/>
              <a:buChar char="Ø"/>
            </a:pPr>
            <a:r>
              <a:rPr lang="en-US" sz="2200" b="1" dirty="0" smtClean="0"/>
              <a:t>1970- </a:t>
            </a:r>
            <a:r>
              <a:rPr lang="en-US" sz="2200" dirty="0" smtClean="0"/>
              <a:t>Term</a:t>
            </a:r>
            <a:r>
              <a:rPr lang="en-US" sz="2200" b="1" dirty="0" smtClean="0"/>
              <a:t> ‘Life-long learning’ </a:t>
            </a:r>
            <a:r>
              <a:rPr lang="en-US" sz="2200" dirty="0" smtClean="0"/>
              <a:t>was</a:t>
            </a:r>
            <a:r>
              <a:rPr lang="en-US" sz="2200" b="1" dirty="0" smtClean="0"/>
              <a:t> </a:t>
            </a:r>
            <a:r>
              <a:rPr lang="en-US" sz="2200" dirty="0" smtClean="0"/>
              <a:t>coined – to describe the phenomenon of adult learning.</a:t>
            </a:r>
          </a:p>
          <a:p>
            <a:pPr>
              <a:buFont typeface="Wingdings" pitchFamily="2" charset="2"/>
              <a:buChar char="Ø"/>
            </a:pPr>
            <a:r>
              <a:rPr lang="en-US" sz="2200" b="1" dirty="0" smtClean="0"/>
              <a:t>1985-2000: </a:t>
            </a:r>
            <a:r>
              <a:rPr lang="en-US" sz="2200" dirty="0" smtClean="0"/>
              <a:t>Brookfield (1986), </a:t>
            </a:r>
            <a:r>
              <a:rPr lang="en-US" sz="2200" dirty="0" err="1" smtClean="0"/>
              <a:t>Mezirow</a:t>
            </a:r>
            <a:r>
              <a:rPr lang="en-US" sz="2200" dirty="0" smtClean="0"/>
              <a:t> (1991), Lawler (1991) and Merriam (1999) addressed the concept and discussed how it can be used to facilitate adult learning.</a:t>
            </a:r>
            <a:endParaRPr lang="en-US" sz="2200" dirty="0"/>
          </a:p>
        </p:txBody>
      </p:sp>
      <p:pic>
        <p:nvPicPr>
          <p:cNvPr id="5" name="Picture 2" descr="picture: malcolm knowles"/>
          <p:cNvPicPr>
            <a:picLocks noChangeAspect="1" noChangeArrowheads="1"/>
          </p:cNvPicPr>
          <p:nvPr/>
        </p:nvPicPr>
        <p:blipFill>
          <a:blip r:embed="rId3"/>
          <a:srcRect/>
          <a:stretch>
            <a:fillRect/>
          </a:stretch>
        </p:blipFill>
        <p:spPr bwMode="auto">
          <a:xfrm>
            <a:off x="7162800" y="0"/>
            <a:ext cx="1981200" cy="1676400"/>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74638"/>
            <a:ext cx="8229600" cy="715962"/>
          </a:xfrm>
        </p:spPr>
        <p:txBody>
          <a:bodyPr>
            <a:normAutofit/>
          </a:bodyPr>
          <a:lstStyle/>
          <a:p>
            <a:r>
              <a:rPr lang="en-US" sz="2800" b="1" u="sng" dirty="0" smtClean="0"/>
              <a:t>What is </a:t>
            </a:r>
            <a:r>
              <a:rPr lang="en-US" sz="2800" b="1" u="sng" dirty="0" err="1" smtClean="0"/>
              <a:t>Andragogy</a:t>
            </a:r>
            <a:r>
              <a:rPr lang="en-US" sz="2800" b="1" u="sng" dirty="0" smtClean="0"/>
              <a:t>?</a:t>
            </a:r>
            <a:endParaRPr lang="en-US" sz="2800" dirty="0" smtClean="0"/>
          </a:p>
        </p:txBody>
      </p:sp>
      <p:sp>
        <p:nvSpPr>
          <p:cNvPr id="4" name="Content Placeholder 3"/>
          <p:cNvSpPr>
            <a:spLocks noGrp="1"/>
          </p:cNvSpPr>
          <p:nvPr>
            <p:ph idx="1"/>
          </p:nvPr>
        </p:nvSpPr>
        <p:spPr>
          <a:xfrm>
            <a:off x="228600" y="1295400"/>
            <a:ext cx="8686800" cy="5135563"/>
          </a:xfrm>
          <a:ln>
            <a:solidFill>
              <a:schemeClr val="accent1"/>
            </a:solidFill>
          </a:ln>
        </p:spPr>
        <p:txBody>
          <a:bodyPr>
            <a:noAutofit/>
          </a:bodyPr>
          <a:lstStyle/>
          <a:p>
            <a:pPr>
              <a:buNone/>
            </a:pPr>
            <a:r>
              <a:rPr lang="en-US" sz="2400" dirty="0" smtClean="0"/>
              <a:t>  </a:t>
            </a:r>
            <a:r>
              <a:rPr lang="en-US" sz="2400" dirty="0" err="1" smtClean="0"/>
              <a:t>Andragogy</a:t>
            </a:r>
            <a:r>
              <a:rPr lang="en-US" sz="2400" dirty="0" smtClean="0"/>
              <a:t> derived from the Greek word </a:t>
            </a:r>
          </a:p>
          <a:p>
            <a:pPr>
              <a:buNone/>
            </a:pPr>
            <a:r>
              <a:rPr lang="en-US" sz="2400" dirty="0" smtClean="0"/>
              <a:t>   “</a:t>
            </a:r>
            <a:r>
              <a:rPr lang="en-US" sz="2400" dirty="0" err="1" smtClean="0"/>
              <a:t>aner</a:t>
            </a:r>
            <a:r>
              <a:rPr lang="en-US" sz="2400" dirty="0" smtClean="0"/>
              <a:t>”    meaning “man”</a:t>
            </a:r>
          </a:p>
          <a:p>
            <a:pPr>
              <a:buNone/>
            </a:pPr>
            <a:r>
              <a:rPr lang="en-US" sz="2400" dirty="0" smtClean="0"/>
              <a:t>   “</a:t>
            </a:r>
            <a:r>
              <a:rPr lang="en-US" sz="2400" dirty="0" err="1" smtClean="0"/>
              <a:t>agogus</a:t>
            </a:r>
            <a:r>
              <a:rPr lang="en-US" sz="2400" dirty="0" smtClean="0"/>
              <a:t>” meaning “leading” </a:t>
            </a:r>
          </a:p>
          <a:p>
            <a:pPr>
              <a:buNone/>
            </a:pPr>
            <a:endParaRPr lang="en-US" sz="2400" dirty="0" smtClean="0"/>
          </a:p>
          <a:p>
            <a:pPr>
              <a:buNone/>
            </a:pPr>
            <a:endParaRPr lang="en-US" sz="2400" b="1" dirty="0" smtClean="0"/>
          </a:p>
          <a:p>
            <a:pPr>
              <a:buNone/>
            </a:pPr>
            <a:r>
              <a:rPr lang="en-US" sz="2400" b="1" dirty="0" smtClean="0"/>
              <a:t>Definition- </a:t>
            </a:r>
            <a:r>
              <a:rPr lang="en-US" sz="2400" dirty="0" smtClean="0"/>
              <a:t> </a:t>
            </a:r>
          </a:p>
          <a:p>
            <a:pPr>
              <a:buFont typeface="Wingdings" pitchFamily="2" charset="2"/>
              <a:buChar char="Ø"/>
            </a:pPr>
            <a:endParaRPr lang="en-US" sz="2400" dirty="0" smtClean="0"/>
          </a:p>
          <a:p>
            <a:pPr>
              <a:buFont typeface="Wingdings" pitchFamily="2" charset="2"/>
              <a:buChar char="Ø"/>
            </a:pPr>
            <a:r>
              <a:rPr lang="en-US" sz="2400" dirty="0" smtClean="0"/>
              <a:t>Art and science of helping adults learn. </a:t>
            </a:r>
          </a:p>
          <a:p>
            <a:pPr>
              <a:buNone/>
            </a:pPr>
            <a:endParaRPr lang="en-US" sz="2400" dirty="0" smtClean="0"/>
          </a:p>
          <a:p>
            <a:pPr>
              <a:buNone/>
            </a:pPr>
            <a:r>
              <a:rPr lang="en-US" sz="2400" i="1" dirty="0" smtClean="0"/>
              <a:t>     Pedagogy is defined as the art and science of teaching children</a:t>
            </a:r>
            <a:endParaRPr lang="en-US" sz="2400" i="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2895600" y="71735"/>
            <a:ext cx="3412344" cy="461665"/>
          </a:xfrm>
          <a:prstGeom prst="rect">
            <a:avLst/>
          </a:prstGeom>
          <a:noFill/>
        </p:spPr>
        <p:txBody>
          <a:bodyPr wrap="none" rtlCol="0">
            <a:spAutoFit/>
          </a:bodyPr>
          <a:lstStyle/>
          <a:p>
            <a:r>
              <a:rPr lang="en-US" sz="2400" b="1" dirty="0" err="1" smtClean="0"/>
              <a:t>Andragogy</a:t>
            </a:r>
            <a:r>
              <a:rPr lang="en-US" sz="2400" b="1" dirty="0" smtClean="0"/>
              <a:t> Vs Pedagogy</a:t>
            </a:r>
            <a:endParaRPr lang="en-US" sz="2400" b="1" dirty="0"/>
          </a:p>
        </p:txBody>
      </p:sp>
      <p:graphicFrame>
        <p:nvGraphicFramePr>
          <p:cNvPr id="7" name="Content Placeholder 6"/>
          <p:cNvGraphicFramePr>
            <a:graphicFrameLocks noGrp="1"/>
          </p:cNvGraphicFramePr>
          <p:nvPr>
            <p:ph idx="1"/>
          </p:nvPr>
        </p:nvGraphicFramePr>
        <p:xfrm>
          <a:off x="304800" y="990600"/>
          <a:ext cx="8610600" cy="5715000"/>
        </p:xfrm>
        <a:graphic>
          <a:graphicData uri="http://schemas.openxmlformats.org/drawingml/2006/table">
            <a:tbl>
              <a:tblPr>
                <a:effectLst>
                  <a:innerShdw blurRad="114300">
                    <a:prstClr val="black"/>
                  </a:innerShdw>
                </a:effectLst>
                <a:tableStyleId>{69C7853C-536D-4A76-A0AE-DD22124D55A5}</a:tableStyleId>
              </a:tblPr>
              <a:tblGrid>
                <a:gridCol w="2869580"/>
                <a:gridCol w="2870510"/>
                <a:gridCol w="2870510"/>
              </a:tblGrid>
              <a:tr h="381000">
                <a:tc>
                  <a:txBody>
                    <a:bodyPr/>
                    <a:lstStyle/>
                    <a:p>
                      <a:pPr marL="0" marR="0" algn="ctr">
                        <a:lnSpc>
                          <a:spcPct val="150000"/>
                        </a:lnSpc>
                        <a:spcBef>
                          <a:spcPts val="0"/>
                        </a:spcBef>
                        <a:spcAft>
                          <a:spcPts val="0"/>
                        </a:spcAft>
                      </a:pPr>
                      <a:r>
                        <a:rPr lang="en-US" sz="2000" b="1" dirty="0" smtClean="0">
                          <a:solidFill>
                            <a:schemeClr val="accent2">
                              <a:lumMod val="75000"/>
                            </a:schemeClr>
                          </a:solidFill>
                        </a:rPr>
                        <a:t>COMPARISON</a:t>
                      </a:r>
                      <a:endParaRPr lang="en-US" sz="2000" b="1" dirty="0" smtClean="0">
                        <a:solidFill>
                          <a:schemeClr val="accent2">
                            <a:lumMod val="75000"/>
                          </a:schemeClr>
                        </a:solidFill>
                        <a:latin typeface="Times New Roman"/>
                        <a:ea typeface="Times New Roman"/>
                        <a:cs typeface="Mangal"/>
                      </a:endParaRPr>
                    </a:p>
                  </a:txBody>
                  <a:tcPr marL="55465" marR="55465" marT="0" marB="0"/>
                </a:tc>
                <a:tc>
                  <a:txBody>
                    <a:bodyPr/>
                    <a:lstStyle/>
                    <a:p>
                      <a:pPr marL="0" marR="0" algn="ctr">
                        <a:lnSpc>
                          <a:spcPct val="150000"/>
                        </a:lnSpc>
                      </a:pPr>
                      <a:r>
                        <a:rPr lang="en-US" sz="2000" b="1" dirty="0">
                          <a:solidFill>
                            <a:schemeClr val="accent2">
                              <a:lumMod val="75000"/>
                            </a:schemeClr>
                          </a:solidFill>
                        </a:rPr>
                        <a:t>PEDAGOGY</a:t>
                      </a:r>
                      <a:endParaRPr lang="en-US" sz="2000" b="1" dirty="0">
                        <a:solidFill>
                          <a:schemeClr val="accent2">
                            <a:lumMod val="75000"/>
                          </a:schemeClr>
                        </a:solidFill>
                        <a:latin typeface="Arial"/>
                        <a:ea typeface="Times New Roman"/>
                      </a:endParaRPr>
                    </a:p>
                  </a:txBody>
                  <a:tcPr marL="55465" marR="55465" marT="0" marB="0"/>
                </a:tc>
                <a:tc>
                  <a:txBody>
                    <a:bodyPr/>
                    <a:lstStyle/>
                    <a:p>
                      <a:pPr marL="0" marR="0" algn="ctr">
                        <a:lnSpc>
                          <a:spcPct val="150000"/>
                        </a:lnSpc>
                      </a:pPr>
                      <a:r>
                        <a:rPr lang="en-US" sz="2000" b="1" dirty="0">
                          <a:solidFill>
                            <a:schemeClr val="accent2">
                              <a:lumMod val="75000"/>
                            </a:schemeClr>
                          </a:solidFill>
                        </a:rPr>
                        <a:t>ANDRAGOGY</a:t>
                      </a:r>
                      <a:endParaRPr lang="en-US" sz="2000" b="1" dirty="0">
                        <a:solidFill>
                          <a:schemeClr val="accent2">
                            <a:lumMod val="75000"/>
                          </a:schemeClr>
                        </a:solidFill>
                        <a:latin typeface="Arial"/>
                        <a:ea typeface="Times New Roman"/>
                      </a:endParaRPr>
                    </a:p>
                  </a:txBody>
                  <a:tcPr marL="55465" marR="55465" marT="0" marB="0"/>
                </a:tc>
              </a:tr>
              <a:tr h="453738">
                <a:tc>
                  <a:txBody>
                    <a:bodyPr/>
                    <a:lstStyle/>
                    <a:p>
                      <a:pPr marL="0" marR="0" algn="ctr">
                        <a:lnSpc>
                          <a:spcPct val="115000"/>
                        </a:lnSpc>
                        <a:spcBef>
                          <a:spcPts val="0"/>
                        </a:spcBef>
                        <a:spcAft>
                          <a:spcPts val="1000"/>
                        </a:spcAft>
                      </a:pPr>
                      <a:r>
                        <a:rPr lang="en-US" sz="2000" b="1" dirty="0" smtClean="0">
                          <a:solidFill>
                            <a:schemeClr val="accent1">
                              <a:lumMod val="75000"/>
                            </a:schemeClr>
                          </a:solidFill>
                        </a:rPr>
                        <a:t>Self - concept </a:t>
                      </a:r>
                      <a:endParaRPr lang="en-US" sz="2000" b="1" dirty="0">
                        <a:solidFill>
                          <a:schemeClr val="accent1">
                            <a:lumMod val="75000"/>
                          </a:schemeClr>
                        </a:solidFill>
                        <a:latin typeface="Calibri"/>
                        <a:ea typeface="Times New Roman"/>
                        <a:cs typeface="Mangal"/>
                      </a:endParaRPr>
                    </a:p>
                  </a:txBody>
                  <a:tcPr marL="55465" marR="55465" marT="0" marB="0"/>
                </a:tc>
                <a:tc>
                  <a:txBody>
                    <a:bodyPr/>
                    <a:lstStyle/>
                    <a:p>
                      <a:pPr marL="0" marR="0">
                        <a:lnSpc>
                          <a:spcPct val="115000"/>
                        </a:lnSpc>
                        <a:spcBef>
                          <a:spcPts val="0"/>
                        </a:spcBef>
                        <a:spcAft>
                          <a:spcPts val="1000"/>
                        </a:spcAft>
                      </a:pPr>
                      <a:r>
                        <a:rPr lang="en-US" sz="2000" dirty="0"/>
                        <a:t>Dependent personality</a:t>
                      </a:r>
                      <a:endParaRPr lang="en-US" sz="2000" dirty="0">
                        <a:latin typeface="Calibri"/>
                        <a:ea typeface="Times New Roman"/>
                        <a:cs typeface="Mangal"/>
                      </a:endParaRPr>
                    </a:p>
                  </a:txBody>
                  <a:tcPr marL="55465" marR="55465" marT="0" marB="0"/>
                </a:tc>
                <a:tc>
                  <a:txBody>
                    <a:bodyPr/>
                    <a:lstStyle/>
                    <a:p>
                      <a:pPr marL="0" marR="0">
                        <a:lnSpc>
                          <a:spcPct val="115000"/>
                        </a:lnSpc>
                        <a:spcBef>
                          <a:spcPts val="0"/>
                        </a:spcBef>
                        <a:spcAft>
                          <a:spcPts val="1000"/>
                        </a:spcAft>
                      </a:pPr>
                      <a:r>
                        <a:rPr lang="en-US" sz="2000" dirty="0"/>
                        <a:t>Increasingly self-directed </a:t>
                      </a:r>
                      <a:r>
                        <a:rPr lang="en-US" sz="2000" dirty="0" smtClean="0"/>
                        <a:t>learning</a:t>
                      </a:r>
                      <a:endParaRPr lang="en-US" sz="2000" dirty="0">
                        <a:latin typeface="Calibri"/>
                        <a:ea typeface="Times New Roman"/>
                        <a:cs typeface="Mangal"/>
                      </a:endParaRPr>
                    </a:p>
                  </a:txBody>
                  <a:tcPr marL="55465" marR="55465" marT="0" marB="0"/>
                </a:tc>
              </a:tr>
              <a:tr h="453738">
                <a:tc>
                  <a:txBody>
                    <a:bodyPr/>
                    <a:lstStyle/>
                    <a:p>
                      <a:pPr marL="0" marR="0" algn="ctr">
                        <a:lnSpc>
                          <a:spcPct val="115000"/>
                        </a:lnSpc>
                        <a:spcBef>
                          <a:spcPts val="0"/>
                        </a:spcBef>
                        <a:spcAft>
                          <a:spcPts val="1000"/>
                        </a:spcAft>
                      </a:pPr>
                      <a:r>
                        <a:rPr lang="en-US" sz="2000" b="1" dirty="0">
                          <a:solidFill>
                            <a:schemeClr val="accent1">
                              <a:lumMod val="75000"/>
                            </a:schemeClr>
                          </a:solidFill>
                        </a:rPr>
                        <a:t>Role of the learner</a:t>
                      </a:r>
                      <a:endParaRPr lang="en-US" sz="2000" b="1" dirty="0">
                        <a:solidFill>
                          <a:schemeClr val="accent1">
                            <a:lumMod val="75000"/>
                          </a:schemeClr>
                        </a:solidFill>
                        <a:latin typeface="Calibri"/>
                        <a:ea typeface="Times New Roman"/>
                        <a:cs typeface="Mangal"/>
                      </a:endParaRPr>
                    </a:p>
                  </a:txBody>
                  <a:tcPr marL="55465" marR="55465" marT="0" marB="0"/>
                </a:tc>
                <a:tc>
                  <a:txBody>
                    <a:bodyPr/>
                    <a:lstStyle/>
                    <a:p>
                      <a:pPr marL="0" marR="0">
                        <a:lnSpc>
                          <a:spcPct val="115000"/>
                        </a:lnSpc>
                        <a:spcBef>
                          <a:spcPts val="0"/>
                        </a:spcBef>
                        <a:spcAft>
                          <a:spcPts val="1000"/>
                        </a:spcAft>
                      </a:pPr>
                      <a:r>
                        <a:rPr lang="en-US" sz="2000" dirty="0"/>
                        <a:t>To be built on more than used</a:t>
                      </a:r>
                      <a:endParaRPr lang="en-US" sz="2000" dirty="0">
                        <a:latin typeface="Calibri"/>
                        <a:ea typeface="Times New Roman"/>
                        <a:cs typeface="Mangal"/>
                      </a:endParaRPr>
                    </a:p>
                  </a:txBody>
                  <a:tcPr marL="55465" marR="55465" marT="0" marB="0"/>
                </a:tc>
                <a:tc>
                  <a:txBody>
                    <a:bodyPr/>
                    <a:lstStyle/>
                    <a:p>
                      <a:pPr marL="0" marR="0">
                        <a:lnSpc>
                          <a:spcPct val="115000"/>
                        </a:lnSpc>
                        <a:spcBef>
                          <a:spcPts val="0"/>
                        </a:spcBef>
                        <a:spcAft>
                          <a:spcPts val="1000"/>
                        </a:spcAft>
                      </a:pPr>
                      <a:r>
                        <a:rPr lang="en-US" sz="2000" dirty="0" smtClean="0"/>
                        <a:t>Rich </a:t>
                      </a:r>
                      <a:r>
                        <a:rPr lang="en-US" sz="2000" dirty="0"/>
                        <a:t>resource </a:t>
                      </a:r>
                      <a:r>
                        <a:rPr lang="en-US" sz="2000" dirty="0" smtClean="0"/>
                        <a:t>of experience</a:t>
                      </a:r>
                      <a:endParaRPr lang="en-US" sz="2000" dirty="0">
                        <a:latin typeface="Calibri"/>
                        <a:ea typeface="Times New Roman"/>
                        <a:cs typeface="Mangal"/>
                      </a:endParaRPr>
                    </a:p>
                  </a:txBody>
                  <a:tcPr marL="55465" marR="55465" marT="0" marB="0">
                    <a:lnB w="12700" cap="flat" cmpd="sng" algn="ctr">
                      <a:solidFill>
                        <a:schemeClr val="tx1"/>
                      </a:solidFill>
                      <a:prstDash val="solid"/>
                      <a:round/>
                      <a:headEnd type="none" w="med" len="med"/>
                      <a:tailEnd type="none" w="med" len="med"/>
                    </a:lnB>
                  </a:tcPr>
                </a:tc>
              </a:tr>
              <a:tr h="453738">
                <a:tc>
                  <a:txBody>
                    <a:bodyPr/>
                    <a:lstStyle/>
                    <a:p>
                      <a:pPr marL="0" marR="0" algn="ctr">
                        <a:lnSpc>
                          <a:spcPct val="115000"/>
                        </a:lnSpc>
                        <a:spcBef>
                          <a:spcPts val="0"/>
                        </a:spcBef>
                        <a:spcAft>
                          <a:spcPts val="1000"/>
                        </a:spcAft>
                      </a:pPr>
                      <a:r>
                        <a:rPr lang="en-US" sz="2000" b="1" dirty="0">
                          <a:solidFill>
                            <a:schemeClr val="accent1">
                              <a:lumMod val="75000"/>
                            </a:schemeClr>
                          </a:solidFill>
                        </a:rPr>
                        <a:t>Readiness to learn</a:t>
                      </a:r>
                      <a:endParaRPr lang="en-US" sz="2000" b="1" dirty="0">
                        <a:solidFill>
                          <a:schemeClr val="accent1">
                            <a:lumMod val="75000"/>
                          </a:schemeClr>
                        </a:solidFill>
                        <a:latin typeface="Calibri"/>
                        <a:ea typeface="Times New Roman"/>
                        <a:cs typeface="Mangal"/>
                      </a:endParaRPr>
                    </a:p>
                  </a:txBody>
                  <a:tcPr marL="55465" marR="55465" marT="0" marB="0"/>
                </a:tc>
                <a:tc>
                  <a:txBody>
                    <a:bodyPr/>
                    <a:lstStyle/>
                    <a:p>
                      <a:pPr marL="0" marR="0">
                        <a:lnSpc>
                          <a:spcPct val="115000"/>
                        </a:lnSpc>
                        <a:spcBef>
                          <a:spcPts val="0"/>
                        </a:spcBef>
                        <a:spcAft>
                          <a:spcPts val="1000"/>
                        </a:spcAft>
                      </a:pPr>
                      <a:r>
                        <a:rPr lang="en-US" sz="2000" dirty="0"/>
                        <a:t>Varies with level of maturation</a:t>
                      </a:r>
                      <a:endParaRPr lang="en-US" sz="2000" dirty="0">
                        <a:latin typeface="Calibri"/>
                        <a:ea typeface="Times New Roman"/>
                        <a:cs typeface="Mangal"/>
                      </a:endParaRPr>
                    </a:p>
                  </a:txBody>
                  <a:tcPr marL="55465" marR="55465" marT="0" marB="0"/>
                </a:tc>
                <a:tc>
                  <a:txBody>
                    <a:bodyPr/>
                    <a:lstStyle/>
                    <a:p>
                      <a:pPr marL="0" marR="0">
                        <a:lnSpc>
                          <a:spcPct val="115000"/>
                        </a:lnSpc>
                        <a:spcBef>
                          <a:spcPts val="0"/>
                        </a:spcBef>
                        <a:spcAft>
                          <a:spcPts val="1000"/>
                        </a:spcAft>
                      </a:pPr>
                      <a:r>
                        <a:rPr lang="en-US" sz="2000" dirty="0"/>
                        <a:t>Develops from life tasks and problems</a:t>
                      </a:r>
                      <a:endParaRPr lang="en-US" sz="2000" dirty="0">
                        <a:latin typeface="Calibri"/>
                        <a:ea typeface="Times New Roman"/>
                        <a:cs typeface="Mangal"/>
                      </a:endParaRPr>
                    </a:p>
                  </a:txBody>
                  <a:tcPr marL="55465" marR="55465" marT="0" marB="0">
                    <a:lnT w="12700" cap="flat" cmpd="sng" algn="ctr">
                      <a:solidFill>
                        <a:schemeClr val="tx1"/>
                      </a:solidFill>
                      <a:prstDash val="solid"/>
                      <a:round/>
                      <a:headEnd type="none" w="med" len="med"/>
                      <a:tailEnd type="none" w="med" len="med"/>
                    </a:lnT>
                  </a:tcPr>
                </a:tc>
              </a:tr>
              <a:tr h="233760">
                <a:tc>
                  <a:txBody>
                    <a:bodyPr/>
                    <a:lstStyle/>
                    <a:p>
                      <a:pPr marL="0" marR="0" algn="ctr">
                        <a:lnSpc>
                          <a:spcPct val="115000"/>
                        </a:lnSpc>
                        <a:spcBef>
                          <a:spcPts val="0"/>
                        </a:spcBef>
                        <a:spcAft>
                          <a:spcPts val="1000"/>
                        </a:spcAft>
                      </a:pPr>
                      <a:r>
                        <a:rPr lang="en-US" sz="2000" b="1" dirty="0">
                          <a:solidFill>
                            <a:schemeClr val="accent1">
                              <a:lumMod val="75000"/>
                            </a:schemeClr>
                          </a:solidFill>
                        </a:rPr>
                        <a:t>Orientation to learning</a:t>
                      </a:r>
                      <a:endParaRPr lang="en-US" sz="2000" b="1" dirty="0">
                        <a:solidFill>
                          <a:schemeClr val="accent1">
                            <a:lumMod val="75000"/>
                          </a:schemeClr>
                        </a:solidFill>
                        <a:latin typeface="Calibri"/>
                        <a:ea typeface="Times New Roman"/>
                        <a:cs typeface="Mangal"/>
                      </a:endParaRPr>
                    </a:p>
                  </a:txBody>
                  <a:tcPr marL="55465" marR="55465" marT="0" marB="0"/>
                </a:tc>
                <a:tc>
                  <a:txBody>
                    <a:bodyPr/>
                    <a:lstStyle/>
                    <a:p>
                      <a:pPr marL="0" marR="0">
                        <a:lnSpc>
                          <a:spcPct val="115000"/>
                        </a:lnSpc>
                        <a:spcBef>
                          <a:spcPts val="0"/>
                        </a:spcBef>
                        <a:spcAft>
                          <a:spcPts val="1000"/>
                        </a:spcAft>
                      </a:pPr>
                      <a:r>
                        <a:rPr lang="en-US" sz="2000" dirty="0"/>
                        <a:t>Subject-centered</a:t>
                      </a:r>
                      <a:endParaRPr lang="en-US" sz="2000" dirty="0">
                        <a:latin typeface="Calibri"/>
                        <a:ea typeface="Times New Roman"/>
                        <a:cs typeface="Mangal"/>
                      </a:endParaRPr>
                    </a:p>
                  </a:txBody>
                  <a:tcPr marL="55465" marR="55465" marT="0" marB="0"/>
                </a:tc>
                <a:tc>
                  <a:txBody>
                    <a:bodyPr/>
                    <a:lstStyle/>
                    <a:p>
                      <a:pPr marL="0" marR="0">
                        <a:lnSpc>
                          <a:spcPct val="115000"/>
                        </a:lnSpc>
                        <a:spcBef>
                          <a:spcPts val="0"/>
                        </a:spcBef>
                        <a:spcAft>
                          <a:spcPts val="1000"/>
                        </a:spcAft>
                      </a:pPr>
                      <a:r>
                        <a:rPr lang="en-US" sz="2000" dirty="0"/>
                        <a:t>Task- or problem-centered</a:t>
                      </a:r>
                      <a:endParaRPr lang="en-US" sz="2000" dirty="0">
                        <a:latin typeface="Calibri"/>
                        <a:ea typeface="Times New Roman"/>
                        <a:cs typeface="Mangal"/>
                      </a:endParaRPr>
                    </a:p>
                  </a:txBody>
                  <a:tcPr marL="55465" marR="55465" marT="0" marB="0"/>
                </a:tc>
              </a:tr>
              <a:tr h="453738">
                <a:tc>
                  <a:txBody>
                    <a:bodyPr/>
                    <a:lstStyle/>
                    <a:p>
                      <a:pPr marL="0" marR="0" algn="ctr">
                        <a:lnSpc>
                          <a:spcPct val="115000"/>
                        </a:lnSpc>
                        <a:spcBef>
                          <a:spcPts val="0"/>
                        </a:spcBef>
                        <a:spcAft>
                          <a:spcPts val="1000"/>
                        </a:spcAft>
                      </a:pPr>
                      <a:r>
                        <a:rPr lang="en-US" sz="2000" b="1" dirty="0">
                          <a:solidFill>
                            <a:schemeClr val="accent1">
                              <a:lumMod val="75000"/>
                            </a:schemeClr>
                          </a:solidFill>
                        </a:rPr>
                        <a:t>Motivation</a:t>
                      </a:r>
                      <a:endParaRPr lang="en-US" sz="2000" b="1" dirty="0">
                        <a:solidFill>
                          <a:schemeClr val="accent1">
                            <a:lumMod val="75000"/>
                          </a:schemeClr>
                        </a:solidFill>
                        <a:latin typeface="Calibri"/>
                        <a:ea typeface="Times New Roman"/>
                        <a:cs typeface="Mangal"/>
                      </a:endParaRPr>
                    </a:p>
                  </a:txBody>
                  <a:tcPr marL="55465" marR="55465" marT="0" marB="0"/>
                </a:tc>
                <a:tc>
                  <a:txBody>
                    <a:bodyPr/>
                    <a:lstStyle/>
                    <a:p>
                      <a:pPr marL="0" marR="0">
                        <a:lnSpc>
                          <a:spcPct val="115000"/>
                        </a:lnSpc>
                        <a:spcBef>
                          <a:spcPts val="0"/>
                        </a:spcBef>
                        <a:spcAft>
                          <a:spcPts val="1000"/>
                        </a:spcAft>
                      </a:pPr>
                      <a:r>
                        <a:rPr lang="en-US" sz="2000" dirty="0"/>
                        <a:t>External rewards &amp; punishments</a:t>
                      </a:r>
                      <a:endParaRPr lang="en-US" sz="2000" dirty="0">
                        <a:latin typeface="Calibri"/>
                        <a:ea typeface="Times New Roman"/>
                        <a:cs typeface="Mangal"/>
                      </a:endParaRPr>
                    </a:p>
                  </a:txBody>
                  <a:tcPr marL="55465" marR="55465" marT="0" marB="0"/>
                </a:tc>
                <a:tc>
                  <a:txBody>
                    <a:bodyPr/>
                    <a:lstStyle/>
                    <a:p>
                      <a:pPr marL="0" marR="0">
                        <a:lnSpc>
                          <a:spcPct val="115000"/>
                        </a:lnSpc>
                        <a:spcBef>
                          <a:spcPts val="0"/>
                        </a:spcBef>
                        <a:spcAft>
                          <a:spcPts val="1000"/>
                        </a:spcAft>
                      </a:pPr>
                      <a:r>
                        <a:rPr lang="en-US" sz="2000" dirty="0"/>
                        <a:t>Internal incentives, curiosity</a:t>
                      </a:r>
                      <a:endParaRPr lang="en-US" sz="2000" dirty="0">
                        <a:latin typeface="Calibri"/>
                        <a:ea typeface="Times New Roman"/>
                        <a:cs typeface="Mangal"/>
                      </a:endParaRPr>
                    </a:p>
                  </a:txBody>
                  <a:tcPr marL="55465" marR="55465" marT="0" marB="0"/>
                </a:tc>
              </a:tr>
              <a:tr h="539082">
                <a:tc>
                  <a:txBody>
                    <a:bodyPr/>
                    <a:lstStyle/>
                    <a:p>
                      <a:pPr marL="0" marR="0" algn="ctr">
                        <a:lnSpc>
                          <a:spcPct val="115000"/>
                        </a:lnSpc>
                        <a:spcBef>
                          <a:spcPts val="0"/>
                        </a:spcBef>
                        <a:spcAft>
                          <a:spcPts val="1000"/>
                        </a:spcAft>
                      </a:pPr>
                      <a:r>
                        <a:rPr lang="en-US" sz="2000" b="1" dirty="0" smtClean="0">
                          <a:solidFill>
                            <a:schemeClr val="accent1">
                              <a:lumMod val="75000"/>
                            </a:schemeClr>
                          </a:solidFill>
                        </a:rPr>
                        <a:t>Planning, diagnosis </a:t>
                      </a:r>
                      <a:r>
                        <a:rPr lang="en-US" sz="2000" b="1" dirty="0">
                          <a:solidFill>
                            <a:schemeClr val="accent1">
                              <a:lumMod val="75000"/>
                            </a:schemeClr>
                          </a:solidFill>
                        </a:rPr>
                        <a:t>of </a:t>
                      </a:r>
                      <a:r>
                        <a:rPr lang="en-US" sz="2000" b="1" dirty="0" smtClean="0">
                          <a:solidFill>
                            <a:schemeClr val="accent1">
                              <a:lumMod val="75000"/>
                            </a:schemeClr>
                          </a:solidFill>
                        </a:rPr>
                        <a:t>needs,</a:t>
                      </a:r>
                      <a:r>
                        <a:rPr lang="en-US" sz="2000" b="1" baseline="0" dirty="0" smtClean="0">
                          <a:solidFill>
                            <a:schemeClr val="accent1">
                              <a:lumMod val="75000"/>
                            </a:schemeClr>
                          </a:solidFill>
                        </a:rPr>
                        <a:t> </a:t>
                      </a:r>
                      <a:r>
                        <a:rPr lang="en-US" sz="2000" b="1" dirty="0" smtClean="0">
                          <a:solidFill>
                            <a:schemeClr val="accent1">
                              <a:lumMod val="75000"/>
                            </a:schemeClr>
                          </a:solidFill>
                        </a:rPr>
                        <a:t>Setting goals &amp; evaluation</a:t>
                      </a:r>
                      <a:endParaRPr lang="en-US" sz="2000" b="1" dirty="0">
                        <a:solidFill>
                          <a:schemeClr val="accent1">
                            <a:lumMod val="75000"/>
                          </a:schemeClr>
                        </a:solidFill>
                        <a:latin typeface="Calibri"/>
                        <a:ea typeface="Times New Roman"/>
                        <a:cs typeface="Mangal"/>
                      </a:endParaRPr>
                    </a:p>
                  </a:txBody>
                  <a:tcPr marL="55465" marR="55465" marT="0" marB="0"/>
                </a:tc>
                <a:tc>
                  <a:txBody>
                    <a:bodyPr/>
                    <a:lstStyle/>
                    <a:p>
                      <a:pPr marL="0" marR="0">
                        <a:lnSpc>
                          <a:spcPct val="115000"/>
                        </a:lnSpc>
                        <a:spcBef>
                          <a:spcPts val="0"/>
                        </a:spcBef>
                        <a:spcAft>
                          <a:spcPts val="1000"/>
                        </a:spcAft>
                      </a:pPr>
                      <a:r>
                        <a:rPr lang="en-US" sz="2000" dirty="0"/>
                        <a:t>Primarily by teacher</a:t>
                      </a:r>
                      <a:endParaRPr lang="en-US" sz="2000" dirty="0">
                        <a:latin typeface="Calibri"/>
                        <a:ea typeface="Times New Roman"/>
                        <a:cs typeface="Mangal"/>
                      </a:endParaRPr>
                    </a:p>
                  </a:txBody>
                  <a:tcPr marL="55465" marR="55465" marT="0" marB="0"/>
                </a:tc>
                <a:tc>
                  <a:txBody>
                    <a:bodyPr/>
                    <a:lstStyle/>
                    <a:p>
                      <a:pPr marL="0" marR="0">
                        <a:lnSpc>
                          <a:spcPct val="115000"/>
                        </a:lnSpc>
                        <a:spcBef>
                          <a:spcPts val="0"/>
                        </a:spcBef>
                        <a:spcAft>
                          <a:spcPts val="1000"/>
                        </a:spcAft>
                      </a:pPr>
                      <a:r>
                        <a:rPr lang="en-US" sz="2000" dirty="0"/>
                        <a:t>By participative decision-making</a:t>
                      </a:r>
                      <a:endParaRPr lang="en-US" sz="2000" dirty="0">
                        <a:latin typeface="Calibri"/>
                        <a:ea typeface="Times New Roman"/>
                        <a:cs typeface="Mangal"/>
                      </a:endParaRPr>
                    </a:p>
                  </a:txBody>
                  <a:tcPr marL="55465" marR="55465" marT="0" marB="0"/>
                </a:tc>
              </a:tr>
              <a:tr h="467520">
                <a:tc>
                  <a:txBody>
                    <a:bodyPr/>
                    <a:lstStyle/>
                    <a:p>
                      <a:pPr marL="0" marR="0" algn="ctr">
                        <a:lnSpc>
                          <a:spcPct val="115000"/>
                        </a:lnSpc>
                        <a:spcBef>
                          <a:spcPts val="0"/>
                        </a:spcBef>
                        <a:spcAft>
                          <a:spcPts val="1000"/>
                        </a:spcAft>
                      </a:pPr>
                      <a:r>
                        <a:rPr lang="en-US" sz="2000" b="1" dirty="0">
                          <a:solidFill>
                            <a:schemeClr val="accent1">
                              <a:lumMod val="75000"/>
                            </a:schemeClr>
                          </a:solidFill>
                        </a:rPr>
                        <a:t>Learning activities</a:t>
                      </a:r>
                      <a:endParaRPr lang="en-US" sz="2000" b="1" dirty="0">
                        <a:solidFill>
                          <a:schemeClr val="accent1">
                            <a:lumMod val="75000"/>
                          </a:schemeClr>
                        </a:solidFill>
                        <a:latin typeface="Calibri"/>
                        <a:ea typeface="Times New Roman"/>
                        <a:cs typeface="Mangal"/>
                      </a:endParaRPr>
                    </a:p>
                  </a:txBody>
                  <a:tcPr marL="55465" marR="55465" marT="0" marB="0"/>
                </a:tc>
                <a:tc>
                  <a:txBody>
                    <a:bodyPr/>
                    <a:lstStyle/>
                    <a:p>
                      <a:pPr marL="0" marR="0">
                        <a:lnSpc>
                          <a:spcPct val="115000"/>
                        </a:lnSpc>
                        <a:spcBef>
                          <a:spcPts val="0"/>
                        </a:spcBef>
                        <a:spcAft>
                          <a:spcPts val="1000"/>
                        </a:spcAft>
                      </a:pPr>
                      <a:r>
                        <a:rPr lang="en-US" sz="2000" dirty="0"/>
                        <a:t>Transmittal techniques, Assigned readings</a:t>
                      </a:r>
                      <a:endParaRPr lang="en-US" sz="2000" dirty="0">
                        <a:latin typeface="Calibri"/>
                        <a:ea typeface="Times New Roman"/>
                        <a:cs typeface="Mangal"/>
                      </a:endParaRPr>
                    </a:p>
                  </a:txBody>
                  <a:tcPr marL="55465" marR="55465" marT="0" marB="0"/>
                </a:tc>
                <a:tc>
                  <a:txBody>
                    <a:bodyPr/>
                    <a:lstStyle/>
                    <a:p>
                      <a:pPr marL="0" marR="0">
                        <a:lnSpc>
                          <a:spcPct val="115000"/>
                        </a:lnSpc>
                        <a:spcBef>
                          <a:spcPts val="0"/>
                        </a:spcBef>
                        <a:spcAft>
                          <a:spcPts val="1000"/>
                        </a:spcAft>
                      </a:pPr>
                      <a:r>
                        <a:rPr lang="en-US" sz="2000" dirty="0"/>
                        <a:t>Inquiry projects, independent study, experiential techniques</a:t>
                      </a:r>
                      <a:endParaRPr lang="en-US" sz="2000" dirty="0">
                        <a:latin typeface="Calibri"/>
                        <a:ea typeface="Times New Roman"/>
                        <a:cs typeface="Mangal"/>
                      </a:endParaRPr>
                    </a:p>
                  </a:txBody>
                  <a:tcPr marL="55465" marR="55465" marT="0" marB="0"/>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609600"/>
          </a:xfrm>
        </p:spPr>
        <p:txBody>
          <a:bodyPr>
            <a:normAutofit/>
          </a:bodyPr>
          <a:lstStyle/>
          <a:p>
            <a:r>
              <a:rPr lang="en-US" sz="2800" b="1" dirty="0" smtClean="0"/>
              <a:t>Adult Learning Characteristics</a:t>
            </a:r>
            <a:endParaRPr lang="en-US" sz="2800" dirty="0" smtClean="0"/>
          </a:p>
        </p:txBody>
      </p:sp>
      <p:sp>
        <p:nvSpPr>
          <p:cNvPr id="4" name="Content Placeholder 3"/>
          <p:cNvSpPr>
            <a:spLocks noGrp="1"/>
          </p:cNvSpPr>
          <p:nvPr>
            <p:ph idx="1"/>
          </p:nvPr>
        </p:nvSpPr>
        <p:spPr>
          <a:xfrm>
            <a:off x="228600" y="990600"/>
            <a:ext cx="8686800" cy="685800"/>
          </a:xfrm>
        </p:spPr>
        <p:txBody>
          <a:bodyPr>
            <a:noAutofit/>
          </a:bodyPr>
          <a:lstStyle/>
          <a:p>
            <a:r>
              <a:rPr lang="en-US" sz="2400" dirty="0" smtClean="0"/>
              <a:t>Adults differ from children as learners. </a:t>
            </a:r>
          </a:p>
        </p:txBody>
      </p:sp>
      <p:graphicFrame>
        <p:nvGraphicFramePr>
          <p:cNvPr id="5" name="Table 4"/>
          <p:cNvGraphicFramePr>
            <a:graphicFrameLocks noGrp="1"/>
          </p:cNvGraphicFramePr>
          <p:nvPr/>
        </p:nvGraphicFramePr>
        <p:xfrm>
          <a:off x="152400" y="1828800"/>
          <a:ext cx="8610600" cy="4672926"/>
        </p:xfrm>
        <a:graphic>
          <a:graphicData uri="http://schemas.openxmlformats.org/drawingml/2006/table">
            <a:tbl>
              <a:tblPr>
                <a:tableStyleId>{3C2FFA5D-87B4-456A-9821-1D502468CF0F}</a:tableStyleId>
              </a:tblPr>
              <a:tblGrid>
                <a:gridCol w="4305300"/>
                <a:gridCol w="4305300"/>
              </a:tblGrid>
              <a:tr h="389196">
                <a:tc>
                  <a:txBody>
                    <a:bodyPr/>
                    <a:lstStyle/>
                    <a:p>
                      <a:pPr marL="0" marR="0" algn="ctr">
                        <a:lnSpc>
                          <a:spcPct val="100000"/>
                        </a:lnSpc>
                      </a:pPr>
                      <a:r>
                        <a:rPr lang="en-US" sz="2000" b="1" dirty="0"/>
                        <a:t>Children</a:t>
                      </a:r>
                      <a:endParaRPr lang="en-US" sz="2000" b="1" dirty="0">
                        <a:latin typeface="Arial"/>
                        <a:ea typeface="Times New Roman"/>
                      </a:endParaRPr>
                    </a:p>
                  </a:txBody>
                  <a:tcPr marL="28575" marR="28575" marT="28575" marB="28575"/>
                </a:tc>
                <a:tc>
                  <a:txBody>
                    <a:bodyPr/>
                    <a:lstStyle/>
                    <a:p>
                      <a:pPr marL="0" marR="0" algn="ctr">
                        <a:lnSpc>
                          <a:spcPct val="100000"/>
                        </a:lnSpc>
                      </a:pPr>
                      <a:r>
                        <a:rPr lang="en-US" sz="2000" b="1" dirty="0"/>
                        <a:t>Adults</a:t>
                      </a:r>
                      <a:endParaRPr lang="en-US" sz="2000" b="1" dirty="0">
                        <a:latin typeface="Arial"/>
                        <a:ea typeface="Times New Roman"/>
                      </a:endParaRPr>
                    </a:p>
                  </a:txBody>
                  <a:tcPr marL="28575" marR="28575" marT="28575" marB="28575"/>
                </a:tc>
              </a:tr>
              <a:tr h="716940">
                <a:tc>
                  <a:txBody>
                    <a:bodyPr/>
                    <a:lstStyle/>
                    <a:p>
                      <a:pPr marL="0" marR="0" algn="just">
                        <a:lnSpc>
                          <a:spcPct val="100000"/>
                        </a:lnSpc>
                        <a:buFont typeface="Wingdings" pitchFamily="2" charset="2"/>
                        <a:buChar char="ü"/>
                      </a:pPr>
                      <a:r>
                        <a:rPr lang="en-US" sz="2000" dirty="0"/>
                        <a:t>Rely on others to decide what is </a:t>
                      </a:r>
                      <a:r>
                        <a:rPr lang="en-US" sz="2000" dirty="0" smtClean="0"/>
                        <a:t> </a:t>
                      </a:r>
                    </a:p>
                    <a:p>
                      <a:pPr marL="0" marR="0" algn="just">
                        <a:lnSpc>
                          <a:spcPct val="100000"/>
                        </a:lnSpc>
                        <a:buFont typeface="Wingdings" pitchFamily="2" charset="2"/>
                        <a:buNone/>
                      </a:pPr>
                      <a:r>
                        <a:rPr lang="en-US" sz="2000" dirty="0" smtClean="0"/>
                        <a:t>    important </a:t>
                      </a:r>
                      <a:r>
                        <a:rPr lang="en-US" sz="2000" dirty="0"/>
                        <a:t>to be learned.</a:t>
                      </a:r>
                      <a:endParaRPr lang="en-US" sz="2000" dirty="0">
                        <a:latin typeface="Arial"/>
                        <a:ea typeface="Times New Roman"/>
                      </a:endParaRPr>
                    </a:p>
                  </a:txBody>
                  <a:tcPr marL="28575" marR="28575" marT="28575" marB="28575"/>
                </a:tc>
                <a:tc>
                  <a:txBody>
                    <a:bodyPr/>
                    <a:lstStyle/>
                    <a:p>
                      <a:pPr marL="0" marR="0" algn="just">
                        <a:lnSpc>
                          <a:spcPct val="100000"/>
                        </a:lnSpc>
                        <a:buFont typeface="Wingdings" pitchFamily="2" charset="2"/>
                        <a:buChar char="ü"/>
                      </a:pPr>
                      <a:r>
                        <a:rPr lang="en-US" sz="2000" dirty="0"/>
                        <a:t>Decide for themselves what is </a:t>
                      </a:r>
                      <a:endParaRPr lang="en-US" sz="2000" dirty="0" smtClean="0"/>
                    </a:p>
                    <a:p>
                      <a:pPr marL="0" marR="0" algn="just">
                        <a:lnSpc>
                          <a:spcPct val="100000"/>
                        </a:lnSpc>
                        <a:buFont typeface="Wingdings" pitchFamily="2" charset="2"/>
                        <a:buNone/>
                      </a:pPr>
                      <a:r>
                        <a:rPr lang="en-US" sz="2000" dirty="0" smtClean="0"/>
                        <a:t>   important </a:t>
                      </a:r>
                      <a:r>
                        <a:rPr lang="en-US" sz="2000" dirty="0"/>
                        <a:t>to be learned.</a:t>
                      </a:r>
                      <a:endParaRPr lang="en-US" sz="2000" dirty="0">
                        <a:latin typeface="Arial"/>
                        <a:ea typeface="Times New Roman"/>
                      </a:endParaRPr>
                    </a:p>
                  </a:txBody>
                  <a:tcPr marL="28575" marR="28575" marT="28575" marB="28575"/>
                </a:tc>
              </a:tr>
              <a:tr h="716940">
                <a:tc>
                  <a:txBody>
                    <a:bodyPr/>
                    <a:lstStyle/>
                    <a:p>
                      <a:pPr marL="0" marR="0" algn="just">
                        <a:lnSpc>
                          <a:spcPct val="100000"/>
                        </a:lnSpc>
                        <a:buFont typeface="Wingdings" pitchFamily="2" charset="2"/>
                        <a:buChar char="ü"/>
                      </a:pPr>
                      <a:r>
                        <a:rPr lang="en-US" sz="2000" dirty="0"/>
                        <a:t>Accept the information being presented </a:t>
                      </a:r>
                      <a:endParaRPr lang="en-US" sz="2000" dirty="0" smtClean="0"/>
                    </a:p>
                    <a:p>
                      <a:pPr marL="0" marR="0" algn="just">
                        <a:lnSpc>
                          <a:spcPct val="100000"/>
                        </a:lnSpc>
                        <a:buFont typeface="Wingdings" pitchFamily="2" charset="2"/>
                        <a:buNone/>
                      </a:pPr>
                      <a:r>
                        <a:rPr lang="en-US" sz="2000" dirty="0" smtClean="0"/>
                        <a:t>   at </a:t>
                      </a:r>
                      <a:r>
                        <a:rPr lang="en-US" sz="2000" dirty="0"/>
                        <a:t>face value.</a:t>
                      </a:r>
                      <a:endParaRPr lang="en-US" sz="2000" dirty="0">
                        <a:latin typeface="Arial"/>
                        <a:ea typeface="Times New Roman"/>
                      </a:endParaRPr>
                    </a:p>
                  </a:txBody>
                  <a:tcPr marL="28575" marR="28575" marT="28575" marB="28575"/>
                </a:tc>
                <a:tc>
                  <a:txBody>
                    <a:bodyPr/>
                    <a:lstStyle/>
                    <a:p>
                      <a:pPr marL="0" marR="0" algn="just">
                        <a:lnSpc>
                          <a:spcPct val="100000"/>
                        </a:lnSpc>
                        <a:buFont typeface="Wingdings" pitchFamily="2" charset="2"/>
                        <a:buChar char="ü"/>
                      </a:pPr>
                      <a:r>
                        <a:rPr lang="en-US" sz="2000" dirty="0"/>
                        <a:t>Need to validate the information based </a:t>
                      </a:r>
                      <a:endParaRPr lang="en-US" sz="2000" dirty="0" smtClean="0"/>
                    </a:p>
                    <a:p>
                      <a:pPr marL="0" marR="0" algn="just">
                        <a:lnSpc>
                          <a:spcPct val="100000"/>
                        </a:lnSpc>
                        <a:buFont typeface="Wingdings" pitchFamily="2" charset="2"/>
                        <a:buNone/>
                      </a:pPr>
                      <a:r>
                        <a:rPr lang="en-US" sz="2000" dirty="0" smtClean="0"/>
                        <a:t>   on </a:t>
                      </a:r>
                      <a:r>
                        <a:rPr lang="en-US" sz="2000" dirty="0"/>
                        <a:t>their beliefs and values.</a:t>
                      </a:r>
                      <a:endParaRPr lang="en-US" sz="2000" dirty="0">
                        <a:latin typeface="Arial"/>
                        <a:ea typeface="Times New Roman"/>
                      </a:endParaRPr>
                    </a:p>
                  </a:txBody>
                  <a:tcPr marL="28575" marR="28575" marT="28575" marB="28575"/>
                </a:tc>
              </a:tr>
              <a:tr h="716940">
                <a:tc>
                  <a:txBody>
                    <a:bodyPr/>
                    <a:lstStyle/>
                    <a:p>
                      <a:pPr marL="0" marR="0" algn="just">
                        <a:lnSpc>
                          <a:spcPct val="100000"/>
                        </a:lnSpc>
                        <a:buFont typeface="Wingdings" pitchFamily="2" charset="2"/>
                        <a:buChar char="ü"/>
                      </a:pPr>
                      <a:r>
                        <a:rPr lang="en-US" sz="2000" dirty="0"/>
                        <a:t>Expect what they are learning to be </a:t>
                      </a:r>
                      <a:endParaRPr lang="en-US" sz="2000" dirty="0" smtClean="0"/>
                    </a:p>
                    <a:p>
                      <a:pPr marL="0" marR="0" algn="just">
                        <a:lnSpc>
                          <a:spcPct val="100000"/>
                        </a:lnSpc>
                        <a:buFont typeface="Wingdings" pitchFamily="2" charset="2"/>
                        <a:buNone/>
                      </a:pPr>
                      <a:r>
                        <a:rPr lang="en-US" sz="2000" dirty="0" smtClean="0"/>
                        <a:t>   useful </a:t>
                      </a:r>
                      <a:r>
                        <a:rPr lang="en-US" sz="2000" dirty="0"/>
                        <a:t>in their long-term future.</a:t>
                      </a:r>
                      <a:endParaRPr lang="en-US" sz="2000" dirty="0">
                        <a:latin typeface="Arial"/>
                        <a:ea typeface="Times New Roman"/>
                      </a:endParaRPr>
                    </a:p>
                  </a:txBody>
                  <a:tcPr marL="28575" marR="28575" marT="28575" marB="28575"/>
                </a:tc>
                <a:tc>
                  <a:txBody>
                    <a:bodyPr/>
                    <a:lstStyle/>
                    <a:p>
                      <a:pPr marL="0" marR="0" algn="just">
                        <a:lnSpc>
                          <a:spcPct val="100000"/>
                        </a:lnSpc>
                        <a:buFont typeface="Wingdings" pitchFamily="2" charset="2"/>
                        <a:buChar char="ü"/>
                      </a:pPr>
                      <a:r>
                        <a:rPr lang="en-US" sz="2000" dirty="0"/>
                        <a:t>Expect what they are learning to be </a:t>
                      </a:r>
                      <a:endParaRPr lang="en-US" sz="2000" dirty="0" smtClean="0"/>
                    </a:p>
                    <a:p>
                      <a:pPr marL="0" marR="0" algn="just">
                        <a:lnSpc>
                          <a:spcPct val="100000"/>
                        </a:lnSpc>
                        <a:buFont typeface="Wingdings" pitchFamily="2" charset="2"/>
                        <a:buNone/>
                      </a:pPr>
                      <a:r>
                        <a:rPr lang="en-US" sz="2000" dirty="0" smtClean="0"/>
                        <a:t>   immediately </a:t>
                      </a:r>
                      <a:r>
                        <a:rPr lang="en-US" sz="2000" dirty="0"/>
                        <a:t>useful.</a:t>
                      </a:r>
                      <a:endParaRPr lang="en-US" sz="2000" dirty="0">
                        <a:latin typeface="Arial"/>
                        <a:ea typeface="Times New Roman"/>
                      </a:endParaRPr>
                    </a:p>
                  </a:txBody>
                  <a:tcPr marL="28575" marR="28575" marT="28575" marB="28575"/>
                </a:tc>
              </a:tr>
              <a:tr h="794425">
                <a:tc>
                  <a:txBody>
                    <a:bodyPr/>
                    <a:lstStyle/>
                    <a:p>
                      <a:pPr marL="0" marR="0" algn="just">
                        <a:lnSpc>
                          <a:spcPct val="100000"/>
                        </a:lnSpc>
                        <a:buFont typeface="Wingdings" pitchFamily="2" charset="2"/>
                        <a:buChar char="ü"/>
                      </a:pPr>
                      <a:r>
                        <a:rPr lang="en-US" sz="2000" dirty="0"/>
                        <a:t>Have little or no experience upon </a:t>
                      </a:r>
                      <a:endParaRPr lang="en-US" sz="2000" dirty="0" smtClean="0"/>
                    </a:p>
                    <a:p>
                      <a:pPr marL="0" marR="0" algn="just">
                        <a:lnSpc>
                          <a:spcPct val="100000"/>
                        </a:lnSpc>
                        <a:buFont typeface="Wingdings" pitchFamily="2" charset="2"/>
                        <a:buNone/>
                      </a:pPr>
                      <a:r>
                        <a:rPr lang="en-US" sz="2000" dirty="0" smtClean="0"/>
                        <a:t>  which </a:t>
                      </a:r>
                      <a:r>
                        <a:rPr lang="en-US" sz="2000" dirty="0"/>
                        <a:t>to draw, are relatively "blank </a:t>
                      </a:r>
                      <a:endParaRPr lang="en-US" sz="2000" dirty="0" smtClean="0"/>
                    </a:p>
                    <a:p>
                      <a:pPr marL="0" marR="0" algn="just">
                        <a:lnSpc>
                          <a:spcPct val="100000"/>
                        </a:lnSpc>
                        <a:buFont typeface="Wingdings" pitchFamily="2" charset="2"/>
                        <a:buNone/>
                      </a:pPr>
                      <a:r>
                        <a:rPr lang="en-US" sz="2000" dirty="0" smtClean="0"/>
                        <a:t>  slates</a:t>
                      </a:r>
                      <a:r>
                        <a:rPr lang="en-US" sz="2000" dirty="0"/>
                        <a:t>."</a:t>
                      </a:r>
                      <a:endParaRPr lang="en-US" sz="2000" dirty="0">
                        <a:latin typeface="Arial"/>
                        <a:ea typeface="Times New Roman"/>
                      </a:endParaRPr>
                    </a:p>
                  </a:txBody>
                  <a:tcPr marL="28575" marR="28575" marT="28575" marB="28575"/>
                </a:tc>
                <a:tc>
                  <a:txBody>
                    <a:bodyPr/>
                    <a:lstStyle/>
                    <a:p>
                      <a:pPr marL="0" marR="0" algn="just">
                        <a:lnSpc>
                          <a:spcPct val="100000"/>
                        </a:lnSpc>
                        <a:buFont typeface="Wingdings" pitchFamily="2" charset="2"/>
                        <a:buChar char="ü"/>
                      </a:pPr>
                      <a:r>
                        <a:rPr lang="en-US" sz="2000" dirty="0"/>
                        <a:t>Have substantial experience upon </a:t>
                      </a:r>
                      <a:endParaRPr lang="en-US" sz="2000" dirty="0" smtClean="0"/>
                    </a:p>
                    <a:p>
                      <a:pPr marL="0" marR="0" algn="just">
                        <a:lnSpc>
                          <a:spcPct val="100000"/>
                        </a:lnSpc>
                        <a:buFont typeface="Wingdings" pitchFamily="2" charset="2"/>
                        <a:buNone/>
                      </a:pPr>
                      <a:r>
                        <a:rPr lang="en-US" sz="2000" dirty="0" smtClean="0"/>
                        <a:t>   which </a:t>
                      </a:r>
                      <a:r>
                        <a:rPr lang="en-US" sz="2000" dirty="0"/>
                        <a:t>to draw. May have fixed </a:t>
                      </a:r>
                      <a:endParaRPr lang="en-US" sz="2000" dirty="0" smtClean="0"/>
                    </a:p>
                    <a:p>
                      <a:pPr marL="0" marR="0" algn="just">
                        <a:lnSpc>
                          <a:spcPct val="100000"/>
                        </a:lnSpc>
                        <a:buFont typeface="Wingdings" pitchFamily="2" charset="2"/>
                        <a:buNone/>
                      </a:pPr>
                      <a:r>
                        <a:rPr lang="en-US" sz="2000" dirty="0" smtClean="0"/>
                        <a:t>   viewpoints.</a:t>
                      </a:r>
                      <a:endParaRPr lang="en-US" sz="2000" dirty="0" smtClean="0">
                        <a:latin typeface="Times New Roman"/>
                        <a:ea typeface="Times New Roman"/>
                      </a:endParaRPr>
                    </a:p>
                  </a:txBody>
                  <a:tcPr marL="28575" marR="28575" marT="28575" marB="28575"/>
                </a:tc>
              </a:tr>
              <a:tr h="1161360">
                <a:tc>
                  <a:txBody>
                    <a:bodyPr/>
                    <a:lstStyle/>
                    <a:p>
                      <a:pPr marL="0" marR="0" algn="just">
                        <a:lnSpc>
                          <a:spcPct val="100000"/>
                        </a:lnSpc>
                        <a:buFont typeface="Wingdings" pitchFamily="2" charset="2"/>
                        <a:buChar char="ü"/>
                      </a:pPr>
                      <a:r>
                        <a:rPr lang="en-US" sz="2000" dirty="0"/>
                        <a:t>Little ability to serve as a </a:t>
                      </a:r>
                      <a:endParaRPr lang="en-US" sz="2000" dirty="0" smtClean="0"/>
                    </a:p>
                    <a:p>
                      <a:pPr marL="0" marR="0" algn="just">
                        <a:lnSpc>
                          <a:spcPct val="100000"/>
                        </a:lnSpc>
                        <a:buFont typeface="Wingdings" pitchFamily="2" charset="2"/>
                        <a:buNone/>
                      </a:pPr>
                      <a:r>
                        <a:rPr lang="en-US" sz="2000" dirty="0" smtClean="0"/>
                        <a:t>  knowledgeable </a:t>
                      </a:r>
                      <a:r>
                        <a:rPr lang="en-US" sz="2000" dirty="0"/>
                        <a:t>resource to teacher or </a:t>
                      </a:r>
                      <a:endParaRPr lang="en-US" sz="2000" dirty="0" smtClean="0"/>
                    </a:p>
                    <a:p>
                      <a:pPr marL="0" marR="0" algn="just">
                        <a:lnSpc>
                          <a:spcPct val="100000"/>
                        </a:lnSpc>
                        <a:buFont typeface="Wingdings" pitchFamily="2" charset="2"/>
                        <a:buNone/>
                      </a:pPr>
                      <a:r>
                        <a:rPr lang="en-US" sz="2000" dirty="0" smtClean="0"/>
                        <a:t>  fellow </a:t>
                      </a:r>
                      <a:r>
                        <a:rPr lang="en-US" sz="2000" dirty="0"/>
                        <a:t>classmates. </a:t>
                      </a:r>
                      <a:endParaRPr lang="en-US" sz="2000" dirty="0">
                        <a:latin typeface="Arial"/>
                        <a:ea typeface="Times New Roman"/>
                      </a:endParaRPr>
                    </a:p>
                  </a:txBody>
                  <a:tcPr marL="28575" marR="28575" marT="28575" marB="28575"/>
                </a:tc>
                <a:tc>
                  <a:txBody>
                    <a:bodyPr/>
                    <a:lstStyle/>
                    <a:p>
                      <a:pPr marL="0" marR="0" algn="just">
                        <a:lnSpc>
                          <a:spcPct val="100000"/>
                        </a:lnSpc>
                        <a:buFont typeface="Wingdings" pitchFamily="2" charset="2"/>
                        <a:buChar char="ü"/>
                      </a:pPr>
                      <a:r>
                        <a:rPr lang="en-US" sz="2000" dirty="0"/>
                        <a:t>Significant ability to serve as a </a:t>
                      </a:r>
                      <a:endParaRPr lang="en-US" sz="2000" dirty="0" smtClean="0"/>
                    </a:p>
                    <a:p>
                      <a:pPr marL="0" marR="0" algn="just">
                        <a:lnSpc>
                          <a:spcPct val="100000"/>
                        </a:lnSpc>
                        <a:buFont typeface="Wingdings" pitchFamily="2" charset="2"/>
                        <a:buNone/>
                      </a:pPr>
                      <a:r>
                        <a:rPr lang="en-US" sz="2000" dirty="0" smtClean="0"/>
                        <a:t>   knowledgeable </a:t>
                      </a:r>
                      <a:r>
                        <a:rPr lang="en-US" sz="2000" dirty="0"/>
                        <a:t>resource to the trainer </a:t>
                      </a:r>
                      <a:endParaRPr lang="en-US" sz="2000" dirty="0" smtClean="0"/>
                    </a:p>
                    <a:p>
                      <a:pPr marL="0" marR="0" algn="just">
                        <a:lnSpc>
                          <a:spcPct val="100000"/>
                        </a:lnSpc>
                        <a:buFont typeface="Wingdings" pitchFamily="2" charset="2"/>
                        <a:buNone/>
                      </a:pPr>
                      <a:r>
                        <a:rPr lang="en-US" sz="2000" dirty="0" smtClean="0"/>
                        <a:t>   and </a:t>
                      </a:r>
                      <a:r>
                        <a:rPr lang="en-US" sz="2000" dirty="0"/>
                        <a:t>fellow learners</a:t>
                      </a:r>
                      <a:r>
                        <a:rPr lang="en-US" sz="2000" dirty="0" smtClean="0"/>
                        <a:t>.</a:t>
                      </a:r>
                      <a:endParaRPr lang="en-US" sz="2000" dirty="0" smtClean="0">
                        <a:latin typeface="Times New Roman"/>
                        <a:ea typeface="Times New Roman"/>
                      </a:endParaRPr>
                    </a:p>
                  </a:txBody>
                  <a:tcPr marL="28575" marR="28575" marT="28575" marB="28575"/>
                </a:tc>
              </a:tr>
            </a:tbl>
          </a:graphicData>
        </a:graphic>
      </p:graphicFrame>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715962"/>
          </a:xfrm>
        </p:spPr>
        <p:style>
          <a:lnRef idx="2">
            <a:schemeClr val="accent2">
              <a:shade val="50000"/>
            </a:schemeClr>
          </a:lnRef>
          <a:fillRef idx="1">
            <a:schemeClr val="accent2"/>
          </a:fillRef>
          <a:effectRef idx="0">
            <a:schemeClr val="accent2"/>
          </a:effectRef>
          <a:fontRef idx="minor">
            <a:schemeClr val="lt1"/>
          </a:fontRef>
        </p:style>
        <p:txBody>
          <a:bodyPr>
            <a:normAutofit/>
          </a:bodyPr>
          <a:lstStyle/>
          <a:p>
            <a:r>
              <a:rPr lang="en-US" sz="2800" b="1" u="sng" dirty="0" smtClean="0"/>
              <a:t>Theories of Adult Learning</a:t>
            </a:r>
            <a:endParaRPr lang="en-US" sz="2800" dirty="0" smtClean="0"/>
          </a:p>
        </p:txBody>
      </p:sp>
      <p:sp>
        <p:nvSpPr>
          <p:cNvPr id="4" name="Content Placeholder 3"/>
          <p:cNvSpPr>
            <a:spLocks noGrp="1"/>
          </p:cNvSpPr>
          <p:nvPr>
            <p:ph idx="1"/>
          </p:nvPr>
        </p:nvSpPr>
        <p:spPr>
          <a:xfrm>
            <a:off x="381000" y="1371600"/>
            <a:ext cx="3657600" cy="4343400"/>
          </a:xfrm>
          <a:solidFill>
            <a:schemeClr val="accent2">
              <a:lumMod val="40000"/>
              <a:lumOff val="60000"/>
            </a:schemeClr>
          </a:solidFill>
          <a:scene3d>
            <a:camera prst="orthographicFront"/>
            <a:lightRig rig="threePt" dir="t"/>
          </a:scene3d>
          <a:sp3d>
            <a:bevelT w="152400" h="50800" prst="softRound"/>
          </a:sp3d>
        </p:spPr>
        <p:txBody>
          <a:bodyPr>
            <a:noAutofit/>
          </a:bodyPr>
          <a:lstStyle/>
          <a:p>
            <a:pPr marL="457200" lvl="0" indent="-457200">
              <a:buFont typeface="+mj-lt"/>
              <a:buAutoNum type="arabicPeriod"/>
            </a:pPr>
            <a:r>
              <a:rPr lang="en-US" sz="2400" dirty="0" smtClean="0"/>
              <a:t>Self-directed learning </a:t>
            </a:r>
          </a:p>
          <a:p>
            <a:pPr marL="457200" lvl="0" indent="-457200">
              <a:buFont typeface="+mj-lt"/>
              <a:buAutoNum type="arabicPeriod"/>
            </a:pPr>
            <a:endParaRPr lang="en-US" sz="2400" dirty="0" smtClean="0"/>
          </a:p>
          <a:p>
            <a:pPr marL="457200" lvl="0" indent="-457200">
              <a:buFont typeface="+mj-lt"/>
              <a:buAutoNum type="arabicPeriod"/>
            </a:pPr>
            <a:r>
              <a:rPr lang="en-US" sz="2400" dirty="0" smtClean="0"/>
              <a:t>Reflection practice</a:t>
            </a:r>
          </a:p>
          <a:p>
            <a:pPr marL="457200" lvl="0" indent="-457200">
              <a:buFont typeface="+mj-lt"/>
              <a:buAutoNum type="arabicPeriod"/>
            </a:pPr>
            <a:endParaRPr lang="en-US" sz="2400" dirty="0" smtClean="0"/>
          </a:p>
          <a:p>
            <a:pPr marL="457200" lvl="0" indent="-457200">
              <a:buFont typeface="+mj-lt"/>
              <a:buAutoNum type="arabicPeriod"/>
            </a:pPr>
            <a:r>
              <a:rPr lang="en-US" sz="2400" dirty="0" smtClean="0"/>
              <a:t>Experiential learning </a:t>
            </a:r>
          </a:p>
          <a:p>
            <a:pPr marL="457200" lvl="0" indent="-457200">
              <a:buFont typeface="+mj-lt"/>
              <a:buAutoNum type="arabicPeriod"/>
            </a:pPr>
            <a:endParaRPr lang="en-US" sz="2400" dirty="0" smtClean="0"/>
          </a:p>
          <a:p>
            <a:pPr marL="457200" lvl="0" indent="-457200">
              <a:buFont typeface="+mj-lt"/>
              <a:buAutoNum type="arabicPeriod"/>
            </a:pPr>
            <a:r>
              <a:rPr lang="en-US" sz="2400" dirty="0" smtClean="0"/>
              <a:t>Self efficacy</a:t>
            </a:r>
          </a:p>
          <a:p>
            <a:pPr marL="457200" lvl="0" indent="-457200">
              <a:buFont typeface="+mj-lt"/>
              <a:buAutoNum type="arabicPeriod"/>
            </a:pPr>
            <a:endParaRPr lang="en-US" sz="2400" dirty="0" smtClean="0"/>
          </a:p>
          <a:p>
            <a:pPr marL="457200" lvl="0" indent="-457200">
              <a:buFont typeface="+mj-lt"/>
              <a:buAutoNum type="arabicPeriod"/>
            </a:pPr>
            <a:r>
              <a:rPr lang="en-US" sz="2400" dirty="0" smtClean="0"/>
              <a:t>Constructivism</a:t>
            </a:r>
          </a:p>
          <a:p>
            <a:pPr marL="457200" lvl="0" indent="-457200">
              <a:buFont typeface="+mj-lt"/>
              <a:buAutoNum type="arabicPeriod"/>
            </a:pPr>
            <a:endParaRPr lang="en-US" sz="2400" dirty="0"/>
          </a:p>
        </p:txBody>
      </p:sp>
      <p:sp>
        <p:nvSpPr>
          <p:cNvPr id="5" name="Rectangle 4"/>
          <p:cNvSpPr/>
          <p:nvPr/>
        </p:nvSpPr>
        <p:spPr>
          <a:xfrm>
            <a:off x="4343400" y="1765280"/>
            <a:ext cx="4572000" cy="3416320"/>
          </a:xfrm>
          <a:prstGeom prst="rect">
            <a:avLst/>
          </a:prstGeom>
          <a:solidFill>
            <a:srgbClr val="FFFF99"/>
          </a:solidFill>
          <a:scene3d>
            <a:camera prst="orthographicFront"/>
            <a:lightRig rig="threePt" dir="t"/>
          </a:scene3d>
          <a:sp3d>
            <a:bevelT/>
          </a:sp3d>
        </p:spPr>
        <p:txBody>
          <a:bodyPr wrap="square">
            <a:spAutoFit/>
          </a:bodyPr>
          <a:lstStyle/>
          <a:p>
            <a:pPr marL="457200" lvl="0" indent="-457200" algn="ctr"/>
            <a:r>
              <a:rPr lang="en-US" sz="2400" b="1" dirty="0" smtClean="0"/>
              <a:t>New Theories</a:t>
            </a:r>
          </a:p>
          <a:p>
            <a:pPr marL="457200" lvl="0" indent="-457200"/>
            <a:endParaRPr lang="en-US" sz="2400" dirty="0" smtClean="0"/>
          </a:p>
          <a:p>
            <a:pPr marL="457200" lvl="0" indent="-457200"/>
            <a:r>
              <a:rPr lang="en-US" sz="2400" dirty="0" smtClean="0"/>
              <a:t>Learning to learn </a:t>
            </a:r>
          </a:p>
          <a:p>
            <a:pPr marL="457200" indent="-457200"/>
            <a:endParaRPr lang="en-US" sz="2400" dirty="0" smtClean="0"/>
          </a:p>
          <a:p>
            <a:pPr marL="457200" indent="-457200"/>
            <a:r>
              <a:rPr lang="en-US" sz="2400" dirty="0" smtClean="0"/>
              <a:t>Cross Cultural Adult Learning</a:t>
            </a:r>
          </a:p>
          <a:p>
            <a:pPr marL="457200" indent="-457200"/>
            <a:endParaRPr lang="en-US" sz="2400" dirty="0" smtClean="0"/>
          </a:p>
          <a:p>
            <a:pPr marL="457200" indent="-457200"/>
            <a:r>
              <a:rPr lang="en-US" sz="2400" dirty="0" smtClean="0"/>
              <a:t>Practical Theorizing</a:t>
            </a:r>
          </a:p>
          <a:p>
            <a:pPr marL="457200" indent="-457200"/>
            <a:endParaRPr lang="en-US" sz="2400" dirty="0" smtClean="0"/>
          </a:p>
          <a:p>
            <a:pPr marL="457200" indent="-457200"/>
            <a:r>
              <a:rPr lang="en-US" sz="2400" dirty="0" smtClean="0"/>
              <a:t>Distance Learning</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28600"/>
            <a:ext cx="8229600" cy="715962"/>
          </a:xfrm>
        </p:spPr>
        <p:txBody>
          <a:bodyPr>
            <a:normAutofit/>
          </a:bodyPr>
          <a:lstStyle/>
          <a:p>
            <a:r>
              <a:rPr lang="en-US" sz="2800" b="1" dirty="0" smtClean="0"/>
              <a:t>Self directed learning</a:t>
            </a:r>
          </a:p>
        </p:txBody>
      </p:sp>
      <p:sp>
        <p:nvSpPr>
          <p:cNvPr id="4" name="Content Placeholder 3"/>
          <p:cNvSpPr>
            <a:spLocks noGrp="1"/>
          </p:cNvSpPr>
          <p:nvPr>
            <p:ph idx="1"/>
          </p:nvPr>
        </p:nvSpPr>
        <p:spPr>
          <a:xfrm>
            <a:off x="228600" y="990600"/>
            <a:ext cx="8686800" cy="5638800"/>
          </a:xfrm>
          <a:ln>
            <a:solidFill>
              <a:schemeClr val="accent1"/>
            </a:solidFill>
          </a:ln>
        </p:spPr>
        <p:txBody>
          <a:bodyPr>
            <a:noAutofit/>
          </a:bodyPr>
          <a:lstStyle/>
          <a:p>
            <a:pPr marL="457200" indent="-457200"/>
            <a:r>
              <a:rPr lang="en-US" sz="2400" dirty="0" smtClean="0"/>
              <a:t>Learning tasks are largely within the learners' control </a:t>
            </a:r>
          </a:p>
          <a:p>
            <a:pPr marL="457200" indent="-457200"/>
            <a:r>
              <a:rPr lang="en-US" sz="2400" dirty="0" smtClean="0"/>
              <a:t>Adults are empowered to accept personal responsibility for their own learning, personal autonomy, and individual choice</a:t>
            </a:r>
          </a:p>
          <a:p>
            <a:pPr marL="457200" indent="-457200"/>
            <a:endParaRPr lang="en-US" sz="2400" dirty="0" smtClean="0"/>
          </a:p>
          <a:p>
            <a:pPr marL="457200" indent="-457200"/>
            <a:r>
              <a:rPr lang="en-US" sz="2400" dirty="0" smtClean="0"/>
              <a:t>Five step model of self directed learning:</a:t>
            </a:r>
          </a:p>
          <a:p>
            <a:pPr>
              <a:buNone/>
            </a:pPr>
            <a:endParaRPr lang="en-US" sz="2400" dirty="0" smtClean="0"/>
          </a:p>
          <a:p>
            <a:pPr>
              <a:buNone/>
            </a:pPr>
            <a:r>
              <a:rPr lang="en-US" sz="2400" dirty="0" smtClean="0"/>
              <a:t>1. diagnosing learning needs</a:t>
            </a:r>
          </a:p>
          <a:p>
            <a:pPr>
              <a:buNone/>
            </a:pPr>
            <a:r>
              <a:rPr lang="en-US" sz="2400" dirty="0" smtClean="0"/>
              <a:t>2. formulating learning needs</a:t>
            </a:r>
          </a:p>
          <a:p>
            <a:pPr>
              <a:buNone/>
            </a:pPr>
            <a:r>
              <a:rPr lang="en-US" sz="2400" dirty="0" smtClean="0"/>
              <a:t>3. identifying human material resources for learning</a:t>
            </a:r>
          </a:p>
          <a:p>
            <a:pPr>
              <a:buNone/>
            </a:pPr>
            <a:r>
              <a:rPr lang="en-US" sz="2400" dirty="0" smtClean="0"/>
              <a:t>4. choosing and implementing appropriate learning strategies</a:t>
            </a:r>
          </a:p>
          <a:p>
            <a:pPr>
              <a:buNone/>
            </a:pPr>
            <a:r>
              <a:rPr lang="en-US" sz="2400" dirty="0" smtClean="0"/>
              <a:t>5. evaluating learning outcomes</a:t>
            </a:r>
          </a:p>
          <a:p>
            <a:pPr marL="457200" indent="-457200">
              <a:buNone/>
            </a:pPr>
            <a:endParaRPr lang="en-US" sz="24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ustom 2">
      <a:majorFont>
        <a:latin typeface="Times New Roman"/>
        <a:ea typeface=""/>
        <a:cs typeface=""/>
      </a:majorFont>
      <a:minorFont>
        <a:latin typeface="Times New Roman"/>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Aspect</Template>
  <TotalTime>1608</TotalTime>
  <Words>2251</Words>
  <Application>Microsoft Office PowerPoint</Application>
  <PresentationFormat>On-screen Show (4:3)</PresentationFormat>
  <Paragraphs>429</Paragraphs>
  <Slides>30</Slides>
  <Notes>13</Notes>
  <HiddenSlides>1</HiddenSlides>
  <MMClips>0</MMClips>
  <ScaleCrop>false</ScaleCrop>
  <HeadingPairs>
    <vt:vector size="4" baseType="variant">
      <vt:variant>
        <vt:lpstr>Theme</vt:lpstr>
      </vt:variant>
      <vt:variant>
        <vt:i4>1</vt:i4>
      </vt:variant>
      <vt:variant>
        <vt:lpstr>Slide Titles</vt:lpstr>
      </vt:variant>
      <vt:variant>
        <vt:i4>30</vt:i4>
      </vt:variant>
    </vt:vector>
  </HeadingPairs>
  <TitlesOfParts>
    <vt:vector size="31" baseType="lpstr">
      <vt:lpstr>Office Theme</vt:lpstr>
      <vt:lpstr>Principles of Adult Learning </vt:lpstr>
      <vt:lpstr>Framework: </vt:lpstr>
      <vt:lpstr>Introduction</vt:lpstr>
      <vt:lpstr>History of Adult Learning:</vt:lpstr>
      <vt:lpstr>What is Andragogy?</vt:lpstr>
      <vt:lpstr>Slide 6</vt:lpstr>
      <vt:lpstr>Adult Learning Characteristics</vt:lpstr>
      <vt:lpstr>Theories of Adult Learning</vt:lpstr>
      <vt:lpstr>Self directed learning</vt:lpstr>
      <vt:lpstr>Reflective practice</vt:lpstr>
      <vt:lpstr>Experiential Learning </vt:lpstr>
      <vt:lpstr>Self efficacy</vt:lpstr>
      <vt:lpstr>Constructivism</vt:lpstr>
      <vt:lpstr>Knowle’s principles of adult learning</vt:lpstr>
      <vt:lpstr>Pike's Laws of Adult Learning </vt:lpstr>
      <vt:lpstr>Adult Learning Techniques</vt:lpstr>
      <vt:lpstr>Slide 17</vt:lpstr>
      <vt:lpstr>Slide 18</vt:lpstr>
      <vt:lpstr>Slide 19</vt:lpstr>
      <vt:lpstr>Slide 20</vt:lpstr>
      <vt:lpstr>Slide 21</vt:lpstr>
      <vt:lpstr>Slide 22</vt:lpstr>
      <vt:lpstr>Slide 23</vt:lpstr>
      <vt:lpstr>Slide 24</vt:lpstr>
      <vt:lpstr>Problem Based Learning </vt:lpstr>
      <vt:lpstr>Steps in PBL</vt:lpstr>
      <vt:lpstr>Impact of PBL on Learners </vt:lpstr>
      <vt:lpstr>Portfolio-based learning </vt:lpstr>
      <vt:lpstr>From theory to practice</vt:lpstr>
      <vt:lpstr>References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a</cp:lastModifiedBy>
  <cp:revision>37</cp:revision>
  <dcterms:created xsi:type="dcterms:W3CDTF">2006-08-16T00:00:00Z</dcterms:created>
  <dcterms:modified xsi:type="dcterms:W3CDTF">2009-07-24T08:30:10Z</dcterms:modified>
</cp:coreProperties>
</file>